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2"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roxima Nova"/>
      <p:regular r:id="rId16"/>
      <p:bold r:id="rId17"/>
      <p:italic r:id="rId18"/>
      <p:boldItalic r:id="rId19"/>
    </p:embeddedFont>
    <p:embeddedFont>
      <p:font typeface="Roboto"/>
      <p:regular r:id="rId20"/>
      <p:bold r:id="rId21"/>
      <p:italic r:id="rId22"/>
      <p:boldItalic r:id="rId23"/>
    </p:embeddedFont>
    <p:embeddedFont>
      <p:font typeface="Spectral"/>
      <p:regular r:id="rId24"/>
      <p:bold r:id="rId25"/>
      <p:italic r:id="rId26"/>
      <p:boldItalic r:id="rId27"/>
    </p:embeddedFont>
    <p:embeddedFont>
      <p:font typeface="Spectral Medium"/>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Spectral-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Spectral-italic.fntdata"/><Relationship Id="rId25" Type="http://schemas.openxmlformats.org/officeDocument/2006/relationships/font" Target="fonts/Spectral-bold.fntdata"/><Relationship Id="rId28" Type="http://schemas.openxmlformats.org/officeDocument/2006/relationships/font" Target="fonts/SpectralMedium-regular.fntdata"/><Relationship Id="rId27" Type="http://schemas.openxmlformats.org/officeDocument/2006/relationships/font" Target="fonts/Spectral-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SpectralMediu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SpectralMedium-boldItalic.fntdata"/><Relationship Id="rId30" Type="http://schemas.openxmlformats.org/officeDocument/2006/relationships/font" Target="fonts/SpectralMedium-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bold.fntdata"/><Relationship Id="rId16" Type="http://schemas.openxmlformats.org/officeDocument/2006/relationships/font" Target="fonts/ProximaNova-regular.fntdata"/><Relationship Id="rId19" Type="http://schemas.openxmlformats.org/officeDocument/2006/relationships/font" Target="fonts/ProximaNova-boldItalic.fntdata"/><Relationship Id="rId18" Type="http://schemas.openxmlformats.org/officeDocument/2006/relationships/font" Target="fonts/ProximaNova-italic.fntdata"/></Relationships>
</file>

<file path=ppt/media/image1.png>
</file>

<file path=ppt/media/image10.png>
</file>

<file path=ppt/media/image11.jpg>
</file>

<file path=ppt/media/image12.png>
</file>

<file path=ppt/media/image13.png>
</file>

<file path=ppt/media/image14.png>
</file>

<file path=ppt/media/image15.jpg>
</file>

<file path=ppt/media/image16.png>
</file>

<file path=ppt/media/image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a46e884a5a_0_137: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object detectors are affected by </a:t>
            </a:r>
            <a:r>
              <a:rPr lang="en"/>
              <a:t>adversarial</a:t>
            </a:r>
            <a:r>
              <a:rPr lang="en"/>
              <a:t> attacks, </a:t>
            </a:r>
            <a:r>
              <a:rPr lang="en"/>
              <a:t>specifically</a:t>
            </a:r>
            <a:r>
              <a:rPr lang="en"/>
              <a:t> patch attacks</a:t>
            </a:r>
            <a:endParaRPr/>
          </a:p>
        </p:txBody>
      </p:sp>
      <p:sp>
        <p:nvSpPr>
          <p:cNvPr id="63" name="Google Shape;63;g1a46e884a5a_0_13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a486eccc22_0_7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increase opportunity of fooling object detector we the single stage detection framework will be chosen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07" name="Google Shape;207;g1a486eccc22_0_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a46e884a5a_0_185: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Machine learning and deep learning algorithms are all around us in this modern age, automating a lot of the tasks that are either too repetitive or demanding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sz="1050">
                <a:solidFill>
                  <a:srgbClr val="333333"/>
                </a:solidFill>
                <a:highlight>
                  <a:srgbClr val="FFFFFF"/>
                </a:highlight>
              </a:rPr>
              <a:t>To achieve desirable levels of automation that is both accurate and inexpensive is difficult to achieve with the circumstances of adverse weathter, lighting conditions, accluded objects, and even adversaries that make it their mission to break these systems.</a:t>
            </a:r>
            <a:endParaRPr/>
          </a:p>
        </p:txBody>
      </p:sp>
      <p:sp>
        <p:nvSpPr>
          <p:cNvPr id="74" name="Google Shape;74;g1a46e884a5a_0_18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a486eccc22_0_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g1a486eccc22_0_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a47c28b61f_0_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g1a47c28b61f_0_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a47c28b61f_0_2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increase opportunity of fooling object detector we the single stage detection </a:t>
            </a:r>
            <a:r>
              <a:rPr lang="en"/>
              <a:t>framework</a:t>
            </a:r>
            <a:r>
              <a:rPr lang="en"/>
              <a:t> will be chosen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29" name="Google Shape;129;g1a47c28b61f_0_2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1a47c28b61f_0_4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050">
                <a:solidFill>
                  <a:srgbClr val="333333"/>
                </a:solidFill>
                <a:highlight>
                  <a:srgbClr val="FFFFFF"/>
                </a:highlight>
              </a:rPr>
              <a:t>Black Box Attack - crafted on a surrogate model where the user doesn’t know the weights and framework, more realistic to the real world</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White Box Attack - user knows the weights and framework of the object detection model to train an adversarial patch</a:t>
            </a:r>
            <a:endParaRPr sz="1050">
              <a:solidFill>
                <a:srgbClr val="333333"/>
              </a:solidFill>
              <a:highlight>
                <a:srgbClr val="FFFFFF"/>
              </a:highlight>
            </a:endParaRPr>
          </a:p>
          <a:p>
            <a:pPr indent="0" lvl="0" marL="0" rtl="0" algn="l">
              <a:spcBef>
                <a:spcPts val="0"/>
              </a:spcBef>
              <a:spcAft>
                <a:spcPts val="0"/>
              </a:spcAft>
              <a:buNone/>
            </a:pPr>
            <a:r>
              <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Obtain bounding box information, </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updates pixels in patch to minimize objectness score in the output feature map</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Additional transformations and augmentations, as per the EoT function</a:t>
            </a:r>
            <a:endParaRPr sz="1050">
              <a:solidFill>
                <a:srgbClr val="333333"/>
              </a:solidFill>
              <a:highlight>
                <a:srgbClr val="FFFFFF"/>
              </a:highlight>
            </a:endParaRPr>
          </a:p>
          <a:p>
            <a:pPr indent="0" lvl="0" marL="0" rtl="0" algn="l">
              <a:spcBef>
                <a:spcPts val="0"/>
              </a:spcBef>
              <a:spcAft>
                <a:spcPts val="0"/>
              </a:spcAft>
              <a:buNone/>
            </a:pPr>
            <a:r>
              <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Targeted - makes occupied bounding box region as the only Region of Interest and invalidate all others</a:t>
            </a:r>
            <a:endParaRPr sz="1050">
              <a:solidFill>
                <a:srgbClr val="333333"/>
              </a:solidFill>
              <a:highlight>
                <a:srgbClr val="FFFFFF"/>
              </a:highlight>
            </a:endParaRPr>
          </a:p>
          <a:p>
            <a:pPr indent="0" lvl="0" marL="0" rtl="0" algn="l">
              <a:spcBef>
                <a:spcPts val="0"/>
              </a:spcBef>
              <a:spcAft>
                <a:spcPts val="0"/>
              </a:spcAft>
              <a:buNone/>
            </a:pPr>
            <a:r>
              <a:rPr lang="en" sz="1050">
                <a:solidFill>
                  <a:srgbClr val="333333"/>
                </a:solidFill>
                <a:highlight>
                  <a:srgbClr val="FFFFFF"/>
                </a:highlight>
              </a:rPr>
              <a:t>Untargeted - aims to disable the detector and misclassify objects</a:t>
            </a:r>
            <a:endParaRPr sz="1050">
              <a:solidFill>
                <a:srgbClr val="333333"/>
              </a:solidFill>
              <a:highlight>
                <a:srgbClr val="FFFFFF"/>
              </a:highlight>
            </a:endParaRPr>
          </a:p>
        </p:txBody>
      </p:sp>
      <p:sp>
        <p:nvSpPr>
          <p:cNvPr id="149" name="Google Shape;149;g1a47c28b61f_0_4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a46e884a5a_0_17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50">
                <a:solidFill>
                  <a:srgbClr val="333333"/>
                </a:solidFill>
                <a:highlight>
                  <a:srgbClr val="FFFFFF"/>
                </a:highlight>
              </a:rPr>
              <a:t>In summary this project will go deeper into how adversarial attacks from malicious actors play a role in the security of those that depend on these systems.</a:t>
            </a:r>
            <a:endParaRPr sz="1050">
              <a:solidFill>
                <a:srgbClr val="333333"/>
              </a:solidFill>
              <a:highlight>
                <a:srgbClr val="FFFFFF"/>
              </a:highlight>
            </a:endParaRPr>
          </a:p>
        </p:txBody>
      </p:sp>
      <p:sp>
        <p:nvSpPr>
          <p:cNvPr id="172" name="Google Shape;172;g1a46e884a5a_0_17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a486eccc22_0_5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increase opportunity of fooling object detector we the single stage detection framework will be chosen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86" name="Google Shape;186;g1a486eccc22_0_5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a486eccc22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a486eccc22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background">
  <p:cSld name="empty background">
    <p:bg>
      <p:bgPr>
        <a:solidFill>
          <a:srgbClr val="FFFFFF"/>
        </a:solidFill>
      </p:bgPr>
    </p:bg>
    <p:spTree>
      <p:nvGrpSpPr>
        <p:cNvPr id="55" name="Shape 55"/>
        <p:cNvGrpSpPr/>
        <p:nvPr/>
      </p:nvGrpSpPr>
      <p:grpSpPr>
        <a:xfrm>
          <a:off x="0" y="0"/>
          <a:ext cx="0" cy="0"/>
          <a:chOff x="0" y="0"/>
          <a:chExt cx="0" cy="0"/>
        </a:xfrm>
      </p:grpSpPr>
      <p:sp>
        <p:nvSpPr>
          <p:cNvPr id="56" name="Google Shape;56;p13"/>
          <p:cNvSpPr/>
          <p:nvPr/>
        </p:nvSpPr>
        <p:spPr>
          <a:xfrm>
            <a:off x="-11705" y="-482446"/>
            <a:ext cx="9167400" cy="61083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accent1"/>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ll photo background">
  <p:cSld name="full photo background">
    <p:bg>
      <p:bgPr>
        <a:solidFill>
          <a:srgbClr val="FFFFFF"/>
        </a:solidFill>
      </p:bgPr>
    </p:bg>
    <p:spTree>
      <p:nvGrpSpPr>
        <p:cNvPr id="57" name="Shape 57"/>
        <p:cNvGrpSpPr/>
        <p:nvPr/>
      </p:nvGrpSpPr>
      <p:grpSpPr>
        <a:xfrm>
          <a:off x="0" y="0"/>
          <a:ext cx="0" cy="0"/>
          <a:chOff x="0" y="0"/>
          <a:chExt cx="0" cy="0"/>
        </a:xfrm>
      </p:grpSpPr>
      <p:sp>
        <p:nvSpPr>
          <p:cNvPr id="58" name="Google Shape;58;p14"/>
          <p:cNvSpPr/>
          <p:nvPr>
            <p:ph idx="2" type="pic"/>
          </p:nvPr>
        </p:nvSpPr>
        <p:spPr>
          <a:xfrm>
            <a:off x="0" y="0"/>
            <a:ext cx="9144000" cy="51435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y graphic empty background">
  <p:cSld name="gray graphic empty background">
    <p:bg>
      <p:bgPr>
        <a:solidFill>
          <a:srgbClr val="FFFFFF"/>
        </a:solidFill>
      </p:bgPr>
    </p:bg>
    <p:spTree>
      <p:nvGrpSpPr>
        <p:cNvPr id="59" name="Shape 59"/>
        <p:cNvGrpSpPr/>
        <p:nvPr/>
      </p:nvGrpSpPr>
      <p:grpSpPr>
        <a:xfrm>
          <a:off x="0" y="0"/>
          <a:ext cx="0" cy="0"/>
          <a:chOff x="0" y="0"/>
          <a:chExt cx="0" cy="0"/>
        </a:xfrm>
      </p:grpSpPr>
      <p:sp>
        <p:nvSpPr>
          <p:cNvPr id="60" name="Google Shape;60;p15"/>
          <p:cNvSpPr/>
          <p:nvPr/>
        </p:nvSpPr>
        <p:spPr>
          <a:xfrm>
            <a:off x="0" y="0"/>
            <a:ext cx="3771900" cy="5143500"/>
          </a:xfrm>
          <a:prstGeom prst="rect">
            <a:avLst/>
          </a:prstGeom>
          <a:solidFill>
            <a:srgbClr val="EDEDED"/>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rgbClr val="EDEDED"/>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drive.google.com/file/d/1cBPuOAy6Jbejedh708jhTPalnnbKLTK1/view" TargetMode="External"/><Relationship Id="rId5" Type="http://schemas.openxmlformats.org/officeDocument/2006/relationships/image" Target="../media/image15.jpg"/><Relationship Id="rId6" Type="http://schemas.openxmlformats.org/officeDocument/2006/relationships/hyperlink" Target="mailto:lizarazukevin@vt.edu" TargetMode="External"/><Relationship Id="rId7" Type="http://schemas.openxmlformats.org/officeDocument/2006/relationships/hyperlink" Target="mailto:jhonnyv19@vt.edu"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hyperlink" Target="http://drive.google.com/file/d/10mWzArDPxaO0A__44GH75URSlVoY83lS/view" TargetMode="External"/><Relationship Id="rId5"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8.png"/><Relationship Id="rId5" Type="http://schemas.openxmlformats.org/officeDocument/2006/relationships/hyperlink" Target="https://www.jeremyjordan.me/object-detection-one-stag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 Id="rId5" Type="http://schemas.openxmlformats.org/officeDocument/2006/relationships/hyperlink" Target="https://www.mdpi.com/2072-4292/13/1/89"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hyperlink" Target="https://arxiv.org/abs/1712.09665" TargetMode="External"/><Relationship Id="rId5" Type="http://schemas.openxmlformats.org/officeDocument/2006/relationships/hyperlink" Target="https://medium.com/onfido-tech/adversarial-attacks-and-defences-for-convolutional-neural-networks-66915ece52e7" TargetMode="External"/><Relationship Id="rId6" Type="http://schemas.openxmlformats.org/officeDocument/2006/relationships/image" Target="../media/image1.png"/><Relationship Id="rId7" Type="http://schemas.openxmlformats.org/officeDocument/2006/relationships/hyperlink" Target="https://arxiv.org/abs/1806.02299v4" TargetMode="External"/><Relationship Id="rId8"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4.png"/><Relationship Id="rId5" Type="http://schemas.openxmlformats.org/officeDocument/2006/relationships/hyperlink" Target="https://arxiv.org/abs/1712.09665" TargetMode="External"/><Relationship Id="rId6" Type="http://schemas.openxmlformats.org/officeDocument/2006/relationships/image" Target="../media/image12.png"/><Relationship Id="rId7"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4" name="Shape 64"/>
        <p:cNvGrpSpPr/>
        <p:nvPr/>
      </p:nvGrpSpPr>
      <p:grpSpPr>
        <a:xfrm>
          <a:off x="0" y="0"/>
          <a:ext cx="0" cy="0"/>
          <a:chOff x="0" y="0"/>
          <a:chExt cx="0" cy="0"/>
        </a:xfrm>
      </p:grpSpPr>
      <p:pic>
        <p:nvPicPr>
          <p:cNvPr id="65" name="Google Shape;65;p16"/>
          <p:cNvPicPr preferRelativeResize="0"/>
          <p:nvPr/>
        </p:nvPicPr>
        <p:blipFill rotWithShape="1">
          <a:blip r:embed="rId3">
            <a:alphaModFix/>
          </a:blip>
          <a:srcRect b="0" l="1563" r="10128" t="0"/>
          <a:stretch/>
        </p:blipFill>
        <p:spPr>
          <a:xfrm>
            <a:off x="0" y="0"/>
            <a:ext cx="6762300" cy="5188426"/>
          </a:xfrm>
          <a:prstGeom prst="rect">
            <a:avLst/>
          </a:prstGeom>
          <a:noFill/>
          <a:ln>
            <a:noFill/>
          </a:ln>
        </p:spPr>
      </p:pic>
      <p:pic>
        <p:nvPicPr>
          <p:cNvPr descr="pasted-image.pdf" id="66" name="Google Shape;66;p16"/>
          <p:cNvPicPr preferRelativeResize="0"/>
          <p:nvPr/>
        </p:nvPicPr>
        <p:blipFill rotWithShape="1">
          <a:blip r:embed="rId4">
            <a:alphaModFix/>
          </a:blip>
          <a:srcRect b="0" l="0" r="0" t="0"/>
          <a:stretch/>
        </p:blipFill>
        <p:spPr>
          <a:xfrm>
            <a:off x="846161" y="1108575"/>
            <a:ext cx="172359" cy="172360"/>
          </a:xfrm>
          <a:prstGeom prst="rect">
            <a:avLst/>
          </a:prstGeom>
          <a:noFill/>
          <a:ln>
            <a:noFill/>
          </a:ln>
        </p:spPr>
      </p:pic>
      <p:sp>
        <p:nvSpPr>
          <p:cNvPr id="67" name="Google Shape;67;p16"/>
          <p:cNvSpPr/>
          <p:nvPr/>
        </p:nvSpPr>
        <p:spPr>
          <a:xfrm>
            <a:off x="0" y="-1"/>
            <a:ext cx="6762300" cy="5143500"/>
          </a:xfrm>
          <a:prstGeom prst="rect">
            <a:avLst/>
          </a:prstGeom>
          <a:solidFill>
            <a:schemeClr val="dk1">
              <a:alpha val="89800"/>
            </a:schemeClr>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1"/>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sp>
        <p:nvSpPr>
          <p:cNvPr id="68" name="Google Shape;68;p16"/>
          <p:cNvSpPr/>
          <p:nvPr/>
        </p:nvSpPr>
        <p:spPr>
          <a:xfrm>
            <a:off x="509250" y="711247"/>
            <a:ext cx="5743800" cy="1530300"/>
          </a:xfrm>
          <a:prstGeom prst="rect">
            <a:avLst/>
          </a:prstGeom>
          <a:noFill/>
          <a:ln>
            <a:noFill/>
          </a:ln>
        </p:spPr>
        <p:txBody>
          <a:bodyPr anchorCtr="0" anchor="b" bIns="34275" lIns="34275" spcFirstLastPara="1" rIns="34275" wrap="square" tIns="34275">
            <a:noAutofit/>
          </a:bodyPr>
          <a:lstStyle/>
          <a:p>
            <a:pPr indent="0" lvl="0" marL="0" rtl="0" algn="ctr">
              <a:spcBef>
                <a:spcPts val="0"/>
              </a:spcBef>
              <a:spcAft>
                <a:spcPts val="600"/>
              </a:spcAft>
              <a:buNone/>
            </a:pPr>
            <a:r>
              <a:rPr lang="en" sz="2400">
                <a:solidFill>
                  <a:schemeClr val="lt1"/>
                </a:solidFill>
                <a:latin typeface="Spectral"/>
                <a:ea typeface="Spectral"/>
                <a:cs typeface="Spectral"/>
                <a:sym typeface="Spectral"/>
              </a:rPr>
              <a:t>Adversarial Patch Attacks for the Camouflaging of Pedestrians and Cars From Computer Vision Models in Autonomous Driving</a:t>
            </a:r>
            <a:endParaRPr sz="3000">
              <a:solidFill>
                <a:schemeClr val="lt1"/>
              </a:solidFill>
              <a:latin typeface="Spectral Medium"/>
              <a:ea typeface="Spectral Medium"/>
              <a:cs typeface="Spectral Medium"/>
              <a:sym typeface="Spectral Medium"/>
            </a:endParaRPr>
          </a:p>
        </p:txBody>
      </p:sp>
      <p:sp>
        <p:nvSpPr>
          <p:cNvPr id="69" name="Google Shape;69;p16"/>
          <p:cNvSpPr/>
          <p:nvPr/>
        </p:nvSpPr>
        <p:spPr>
          <a:xfrm>
            <a:off x="509257" y="3934752"/>
            <a:ext cx="5743800" cy="3579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lt1"/>
              </a:buClr>
              <a:buSzPts val="1900"/>
              <a:buFont typeface="Arial"/>
              <a:buNone/>
            </a:pPr>
            <a:r>
              <a:rPr lang="en" sz="1900">
                <a:solidFill>
                  <a:schemeClr val="lt1"/>
                </a:solidFill>
                <a:latin typeface="Spectral"/>
                <a:ea typeface="Spectral"/>
                <a:cs typeface="Spectral"/>
                <a:sym typeface="Spectral"/>
              </a:rPr>
              <a:t>December 3, 2022</a:t>
            </a:r>
            <a:r>
              <a:rPr lang="en" sz="1900">
                <a:solidFill>
                  <a:schemeClr val="lt1"/>
                </a:solidFill>
                <a:latin typeface="Spectral"/>
                <a:ea typeface="Spectral"/>
                <a:cs typeface="Spectral"/>
                <a:sym typeface="Spectral"/>
              </a:rPr>
              <a:t>			Computer Vision 4554</a:t>
            </a:r>
            <a:endParaRPr sz="1100">
              <a:latin typeface="Spectral"/>
              <a:ea typeface="Spectral"/>
              <a:cs typeface="Spectral"/>
              <a:sym typeface="Spectral"/>
            </a:endParaRPr>
          </a:p>
        </p:txBody>
      </p:sp>
      <p:pic>
        <p:nvPicPr>
          <p:cNvPr id="70" name="Google Shape;70;p16"/>
          <p:cNvPicPr preferRelativeResize="0"/>
          <p:nvPr/>
        </p:nvPicPr>
        <p:blipFill rotWithShape="1">
          <a:blip r:embed="rId5">
            <a:alphaModFix/>
          </a:blip>
          <a:srcRect b="0" l="0" r="0" t="0"/>
          <a:stretch/>
        </p:blipFill>
        <p:spPr>
          <a:xfrm>
            <a:off x="6997186" y="2057399"/>
            <a:ext cx="1954530" cy="1028700"/>
          </a:xfrm>
          <a:prstGeom prst="rect">
            <a:avLst/>
          </a:prstGeom>
          <a:noFill/>
          <a:ln>
            <a:noFill/>
          </a:ln>
        </p:spPr>
      </p:pic>
      <p:sp>
        <p:nvSpPr>
          <p:cNvPr id="71" name="Google Shape;71;p16"/>
          <p:cNvSpPr txBox="1"/>
          <p:nvPr/>
        </p:nvSpPr>
        <p:spPr>
          <a:xfrm>
            <a:off x="356250" y="2641750"/>
            <a:ext cx="6049800" cy="892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300">
                <a:solidFill>
                  <a:schemeClr val="lt2"/>
                </a:solidFill>
                <a:latin typeface="Spectral Medium"/>
                <a:ea typeface="Spectral Medium"/>
                <a:cs typeface="Spectral Medium"/>
                <a:sym typeface="Spectral Medium"/>
              </a:rPr>
              <a:t>Kevin Lizarazu-Ampuero</a:t>
            </a:r>
            <a:endParaRPr sz="2300">
              <a:solidFill>
                <a:schemeClr val="lt2"/>
              </a:solidFill>
              <a:latin typeface="Spectral Medium"/>
              <a:ea typeface="Spectral Medium"/>
              <a:cs typeface="Spectral Medium"/>
              <a:sym typeface="Spectral Medium"/>
            </a:endParaRPr>
          </a:p>
          <a:p>
            <a:pPr indent="0" lvl="0" marL="0" rtl="0" algn="ctr">
              <a:spcBef>
                <a:spcPts val="0"/>
              </a:spcBef>
              <a:spcAft>
                <a:spcPts val="0"/>
              </a:spcAft>
              <a:buNone/>
            </a:pPr>
            <a:r>
              <a:rPr lang="en" sz="2300">
                <a:solidFill>
                  <a:schemeClr val="lt2"/>
                </a:solidFill>
                <a:latin typeface="Spectral Medium"/>
                <a:ea typeface="Spectral Medium"/>
                <a:cs typeface="Spectral Medium"/>
                <a:sym typeface="Spectral Medium"/>
              </a:rPr>
              <a:t>Jhonny Velasquez</a:t>
            </a:r>
            <a:endParaRPr sz="2300">
              <a:solidFill>
                <a:schemeClr val="lt2"/>
              </a:solidFill>
              <a:latin typeface="Spectral Medium"/>
              <a:ea typeface="Spectral Medium"/>
              <a:cs typeface="Spectral Medium"/>
              <a:sym typeface="Spectral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08" name="Shape 208"/>
        <p:cNvGrpSpPr/>
        <p:nvPr/>
      </p:nvGrpSpPr>
      <p:grpSpPr>
        <a:xfrm>
          <a:off x="0" y="0"/>
          <a:ext cx="0" cy="0"/>
          <a:chOff x="0" y="0"/>
          <a:chExt cx="0" cy="0"/>
        </a:xfrm>
      </p:grpSpPr>
      <p:grpSp>
        <p:nvGrpSpPr>
          <p:cNvPr id="209" name="Google Shape;209;p25"/>
          <p:cNvGrpSpPr/>
          <p:nvPr/>
        </p:nvGrpSpPr>
        <p:grpSpPr>
          <a:xfrm>
            <a:off x="466803" y="452546"/>
            <a:ext cx="7352273" cy="923329"/>
            <a:chOff x="1457569" y="2093829"/>
            <a:chExt cx="9803030" cy="1231105"/>
          </a:xfrm>
        </p:grpSpPr>
        <p:sp>
          <p:nvSpPr>
            <p:cNvPr id="210" name="Google Shape;210;p25"/>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Object Detector Result Teaser</a:t>
              </a:r>
              <a:endParaRPr b="1" sz="1100">
                <a:latin typeface="Spectral"/>
                <a:ea typeface="Spectral"/>
                <a:cs typeface="Spectral"/>
                <a:sym typeface="Spectral"/>
              </a:endParaRPr>
            </a:p>
          </p:txBody>
        </p:sp>
        <p:pic>
          <p:nvPicPr>
            <p:cNvPr descr="pasted-image.pdf" id="211" name="Google Shape;211;p25"/>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212" name="Google Shape;212;p25"/>
          <p:cNvSpPr/>
          <p:nvPr/>
        </p:nvSpPr>
        <p:spPr>
          <a:xfrm>
            <a:off x="630500" y="1137600"/>
            <a:ext cx="7992900" cy="3018300"/>
          </a:xfrm>
          <a:prstGeom prst="rect">
            <a:avLst/>
          </a:prstGeom>
          <a:noFill/>
          <a:ln>
            <a:noFill/>
          </a:ln>
        </p:spPr>
        <p:txBody>
          <a:bodyPr anchorCtr="0" anchor="ctr" bIns="34275" lIns="34275" spcFirstLastPara="1" rIns="34275" wrap="square" tIns="34275">
            <a:noAutofit/>
          </a:bodyPr>
          <a:lstStyle/>
          <a:p>
            <a:pPr indent="0" lvl="0" marL="0" rtl="0" algn="l">
              <a:spcBef>
                <a:spcPts val="500"/>
              </a:spcBef>
              <a:spcAft>
                <a:spcPts val="0"/>
              </a:spcAft>
              <a:buNone/>
            </a:pPr>
            <a:r>
              <a:t/>
            </a:r>
            <a:endParaRPr sz="1900">
              <a:solidFill>
                <a:schemeClr val="dk2"/>
              </a:solidFill>
              <a:latin typeface="Spectral"/>
              <a:ea typeface="Spectral"/>
              <a:cs typeface="Spectral"/>
              <a:sym typeface="Spectral"/>
            </a:endParaRPr>
          </a:p>
        </p:txBody>
      </p:sp>
      <p:cxnSp>
        <p:nvCxnSpPr>
          <p:cNvPr id="213" name="Google Shape;213;p25"/>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214" name="Google Shape;214;p25"/>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215" name="Google Shape;215;p25"/>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216" name="Google Shape;216;p25"/>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217" name="Google Shape;217;p25"/>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218" name="Google Shape;218;p25"/>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07</a:t>
            </a:r>
            <a:endParaRPr i="0" sz="1100" u="none" cap="none" strike="noStrike">
              <a:solidFill>
                <a:schemeClr val="dk2"/>
              </a:solidFill>
              <a:latin typeface="Spectral"/>
              <a:ea typeface="Spectral"/>
              <a:cs typeface="Spectral"/>
              <a:sym typeface="Spectral"/>
            </a:endParaRPr>
          </a:p>
        </p:txBody>
      </p:sp>
      <p:sp>
        <p:nvSpPr>
          <p:cNvPr id="219" name="Google Shape;219;p25"/>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sp>
        <p:nvSpPr>
          <p:cNvPr id="220" name="Google Shape;220;p25"/>
          <p:cNvSpPr txBox="1"/>
          <p:nvPr/>
        </p:nvSpPr>
        <p:spPr>
          <a:xfrm>
            <a:off x="6217450" y="4034400"/>
            <a:ext cx="212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221" name="Google Shape;221;p25" title="vt_sample (1).mp4">
            <a:hlinkClick r:id="rId4"/>
          </p:cNvPr>
          <p:cNvPicPr preferRelativeResize="0"/>
          <p:nvPr/>
        </p:nvPicPr>
        <p:blipFill>
          <a:blip r:embed="rId5">
            <a:alphaModFix/>
          </a:blip>
          <a:stretch>
            <a:fillRect/>
          </a:stretch>
        </p:blipFill>
        <p:spPr>
          <a:xfrm>
            <a:off x="2602500" y="1096500"/>
            <a:ext cx="3933974" cy="2950481"/>
          </a:xfrm>
          <a:prstGeom prst="rect">
            <a:avLst/>
          </a:prstGeom>
          <a:noFill/>
          <a:ln>
            <a:noFill/>
          </a:ln>
        </p:spPr>
      </p:pic>
      <p:sp>
        <p:nvSpPr>
          <p:cNvPr id="222" name="Google Shape;222;p25"/>
          <p:cNvSpPr txBox="1"/>
          <p:nvPr/>
        </p:nvSpPr>
        <p:spPr>
          <a:xfrm>
            <a:off x="573038" y="4034400"/>
            <a:ext cx="79929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Proxima Nova"/>
                <a:ea typeface="Proxima Nova"/>
                <a:cs typeface="Proxima Nova"/>
                <a:sym typeface="Proxima Nova"/>
              </a:rPr>
              <a:t>Have any questions/want to find more,</a:t>
            </a:r>
            <a:endParaRPr>
              <a:latin typeface="Proxima Nova"/>
              <a:ea typeface="Proxima Nova"/>
              <a:cs typeface="Proxima Nova"/>
              <a:sym typeface="Proxima Nova"/>
            </a:endParaRPr>
          </a:p>
          <a:p>
            <a:pPr indent="0" lvl="0" marL="0" rtl="0" algn="ctr">
              <a:spcBef>
                <a:spcPts val="0"/>
              </a:spcBef>
              <a:spcAft>
                <a:spcPts val="0"/>
              </a:spcAft>
              <a:buNone/>
            </a:pPr>
            <a:r>
              <a:rPr lang="en">
                <a:latin typeface="Proxima Nova"/>
                <a:ea typeface="Proxima Nova"/>
                <a:cs typeface="Proxima Nova"/>
                <a:sym typeface="Proxima Nova"/>
              </a:rPr>
              <a:t>contact </a:t>
            </a:r>
            <a:r>
              <a:rPr lang="en" u="sng">
                <a:solidFill>
                  <a:schemeClr val="hlink"/>
                </a:solidFill>
                <a:latin typeface="Proxima Nova"/>
                <a:ea typeface="Proxima Nova"/>
                <a:cs typeface="Proxima Nova"/>
                <a:sym typeface="Proxima Nova"/>
                <a:hlinkClick r:id="rId6"/>
              </a:rPr>
              <a:t>lizarazukevin@vt.edu</a:t>
            </a:r>
            <a:r>
              <a:rPr lang="en">
                <a:latin typeface="Proxima Nova"/>
                <a:ea typeface="Proxima Nova"/>
                <a:cs typeface="Proxima Nova"/>
                <a:sym typeface="Proxima Nova"/>
              </a:rPr>
              <a:t> or </a:t>
            </a:r>
            <a:r>
              <a:rPr lang="en" u="sng">
                <a:solidFill>
                  <a:schemeClr val="hlink"/>
                </a:solidFill>
                <a:latin typeface="Proxima Nova"/>
                <a:ea typeface="Proxima Nova"/>
                <a:cs typeface="Proxima Nova"/>
                <a:sym typeface="Proxima Nova"/>
                <a:hlinkClick r:id="rId7"/>
              </a:rPr>
              <a:t>jhonnyv19@vt.edu</a:t>
            </a:r>
            <a:r>
              <a:rPr lang="en">
                <a:latin typeface="Proxima Nova"/>
                <a:ea typeface="Proxima Nova"/>
                <a:cs typeface="Proxima Nova"/>
                <a:sym typeface="Proxima Nova"/>
              </a:rPr>
              <a:t> for ongoing development</a:t>
            </a:r>
            <a:endParaRPr>
              <a:latin typeface="Proxima Nova"/>
              <a:ea typeface="Proxima Nova"/>
              <a:cs typeface="Proxima Nova"/>
              <a:sym typeface="Proxima Nova"/>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5" name="Shape 75"/>
        <p:cNvGrpSpPr/>
        <p:nvPr/>
      </p:nvGrpSpPr>
      <p:grpSpPr>
        <a:xfrm>
          <a:off x="0" y="0"/>
          <a:ext cx="0" cy="0"/>
          <a:chOff x="0" y="0"/>
          <a:chExt cx="0" cy="0"/>
        </a:xfrm>
      </p:grpSpPr>
      <p:sp>
        <p:nvSpPr>
          <p:cNvPr id="76" name="Google Shape;76;p17"/>
          <p:cNvSpPr/>
          <p:nvPr>
            <p:ph idx="2" type="pic"/>
          </p:nvPr>
        </p:nvSpPr>
        <p:spPr>
          <a:xfrm>
            <a:off x="0" y="0"/>
            <a:ext cx="6858000" cy="3857700"/>
          </a:xfrm>
          <a:prstGeom prst="rect">
            <a:avLst/>
          </a:prstGeom>
          <a:noFill/>
          <a:ln>
            <a:noFill/>
          </a:ln>
        </p:spPr>
      </p:sp>
      <p:sp>
        <p:nvSpPr>
          <p:cNvPr id="77" name="Google Shape;77;p17"/>
          <p:cNvSpPr/>
          <p:nvPr/>
        </p:nvSpPr>
        <p:spPr>
          <a:xfrm>
            <a:off x="464296" y="454804"/>
            <a:ext cx="8210400" cy="4233900"/>
          </a:xfrm>
          <a:prstGeom prst="rect">
            <a:avLst/>
          </a:prstGeom>
          <a:solidFill>
            <a:schemeClr val="lt1"/>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grpSp>
        <p:nvGrpSpPr>
          <p:cNvPr id="78" name="Google Shape;78;p17"/>
          <p:cNvGrpSpPr/>
          <p:nvPr/>
        </p:nvGrpSpPr>
        <p:grpSpPr>
          <a:xfrm>
            <a:off x="466803" y="452546"/>
            <a:ext cx="7352273" cy="923329"/>
            <a:chOff x="1457569" y="2093829"/>
            <a:chExt cx="9803030" cy="1231105"/>
          </a:xfrm>
        </p:grpSpPr>
        <p:sp>
          <p:nvSpPr>
            <p:cNvPr id="79" name="Google Shape;79;p17"/>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Motivation</a:t>
              </a:r>
              <a:endParaRPr b="1" sz="1100">
                <a:latin typeface="Spectral"/>
                <a:ea typeface="Spectral"/>
                <a:cs typeface="Spectral"/>
                <a:sym typeface="Spectral"/>
              </a:endParaRPr>
            </a:p>
          </p:txBody>
        </p:sp>
        <p:pic>
          <p:nvPicPr>
            <p:cNvPr descr="pasted-image.pdf" id="80" name="Google Shape;80;p17"/>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81" name="Google Shape;81;p17"/>
          <p:cNvSpPr/>
          <p:nvPr/>
        </p:nvSpPr>
        <p:spPr>
          <a:xfrm>
            <a:off x="646550" y="929550"/>
            <a:ext cx="7674900" cy="3440400"/>
          </a:xfrm>
          <a:prstGeom prst="rect">
            <a:avLst/>
          </a:prstGeom>
          <a:noFill/>
          <a:ln>
            <a:noFill/>
          </a:ln>
        </p:spPr>
        <p:txBody>
          <a:bodyPr anchorCtr="0" anchor="ctr" bIns="34275" lIns="34275" spcFirstLastPara="1" rIns="34275" wrap="square" tIns="34275">
            <a:noAutofit/>
          </a:bodyPr>
          <a:lstStyle/>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Machine Learning based object detectors are rapidly becoming adopted by many different industries</a:t>
            </a:r>
            <a:endParaRPr sz="1900">
              <a:solidFill>
                <a:schemeClr val="dk2"/>
              </a:solidFill>
              <a:latin typeface="Spectral"/>
              <a:ea typeface="Spectral"/>
              <a:cs typeface="Spectral"/>
              <a:sym typeface="Spectral"/>
            </a:endParaRPr>
          </a:p>
          <a:p>
            <a:pPr indent="0" lvl="0" marL="457200" rtl="0" algn="l">
              <a:spcBef>
                <a:spcPts val="500"/>
              </a:spcBef>
              <a:spcAft>
                <a:spcPts val="0"/>
              </a:spcAft>
              <a:buNone/>
            </a:pPr>
            <a:r>
              <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Their </a:t>
            </a:r>
            <a:r>
              <a:rPr lang="en" sz="1900">
                <a:solidFill>
                  <a:schemeClr val="dk2"/>
                </a:solidFill>
                <a:latin typeface="Spectral"/>
                <a:ea typeface="Spectral"/>
                <a:cs typeface="Spectral"/>
                <a:sym typeface="Spectral"/>
              </a:rPr>
              <a:t>performance</a:t>
            </a:r>
            <a:r>
              <a:rPr lang="en" sz="1900">
                <a:solidFill>
                  <a:schemeClr val="dk2"/>
                </a:solidFill>
                <a:latin typeface="Spectral"/>
                <a:ea typeface="Spectral"/>
                <a:cs typeface="Spectral"/>
                <a:sym typeface="Spectral"/>
              </a:rPr>
              <a:t> is often relied heavily upon for </a:t>
            </a:r>
            <a:r>
              <a:rPr lang="en" sz="1900">
                <a:solidFill>
                  <a:schemeClr val="dk2"/>
                </a:solidFill>
                <a:latin typeface="Spectral"/>
                <a:ea typeface="Spectral"/>
                <a:cs typeface="Spectral"/>
                <a:sym typeface="Spectral"/>
              </a:rPr>
              <a:t>making</a:t>
            </a:r>
            <a:r>
              <a:rPr lang="en" sz="1900">
                <a:solidFill>
                  <a:schemeClr val="dk2"/>
                </a:solidFill>
                <a:latin typeface="Spectral"/>
                <a:ea typeface="Spectral"/>
                <a:cs typeface="Spectral"/>
                <a:sym typeface="Spectral"/>
              </a:rPr>
              <a:t> critical decisions</a:t>
            </a:r>
            <a:endParaRPr sz="1900">
              <a:solidFill>
                <a:schemeClr val="dk2"/>
              </a:solidFill>
              <a:latin typeface="Spectral"/>
              <a:ea typeface="Spectral"/>
              <a:cs typeface="Spectral"/>
              <a:sym typeface="Spectral"/>
            </a:endParaRPr>
          </a:p>
          <a:p>
            <a:pPr indent="-349250" lvl="1" marL="9144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Autonomous Driving</a:t>
            </a:r>
            <a:endParaRPr sz="1900">
              <a:solidFill>
                <a:schemeClr val="dk2"/>
              </a:solidFill>
              <a:latin typeface="Spectral"/>
              <a:ea typeface="Spectral"/>
              <a:cs typeface="Spectral"/>
              <a:sym typeface="Spectral"/>
            </a:endParaRPr>
          </a:p>
          <a:p>
            <a:pPr indent="-349250" lvl="1" marL="9144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Security Systems</a:t>
            </a:r>
            <a:endParaRPr sz="1900">
              <a:solidFill>
                <a:schemeClr val="dk2"/>
              </a:solidFill>
              <a:latin typeface="Spectral"/>
              <a:ea typeface="Spectral"/>
              <a:cs typeface="Spectral"/>
              <a:sym typeface="Spectral"/>
            </a:endParaRPr>
          </a:p>
          <a:p>
            <a:pPr indent="0" lvl="0" marL="457200" rtl="0" algn="l">
              <a:spcBef>
                <a:spcPts val="500"/>
              </a:spcBef>
              <a:spcAft>
                <a:spcPts val="0"/>
              </a:spcAft>
              <a:buNone/>
            </a:pPr>
            <a:r>
              <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It is important that these tools are robust to adversarial attacks</a:t>
            </a:r>
            <a:endParaRPr sz="1900">
              <a:solidFill>
                <a:schemeClr val="dk2"/>
              </a:solidFill>
              <a:latin typeface="Spectral"/>
              <a:ea typeface="Spectral"/>
              <a:cs typeface="Spectral"/>
              <a:sym typeface="Spectral"/>
            </a:endParaRPr>
          </a:p>
        </p:txBody>
      </p:sp>
      <p:cxnSp>
        <p:nvCxnSpPr>
          <p:cNvPr id="82" name="Google Shape;82;p17"/>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83" name="Google Shape;83;p17"/>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84" name="Google Shape;84;p17"/>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85" name="Google Shape;85;p17"/>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86" name="Google Shape;86;p17"/>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87" name="Google Shape;87;p17"/>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01</a:t>
            </a:r>
            <a:endParaRPr i="0" sz="1100" u="none" cap="none" strike="noStrike">
              <a:solidFill>
                <a:schemeClr val="dk2"/>
              </a:solidFill>
              <a:latin typeface="Spectral"/>
              <a:ea typeface="Spectral"/>
              <a:cs typeface="Spectral"/>
              <a:sym typeface="Spectral"/>
            </a:endParaRPr>
          </a:p>
        </p:txBody>
      </p:sp>
      <p:sp>
        <p:nvSpPr>
          <p:cNvPr id="88" name="Google Shape;88;p17"/>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2" name="Shape 92"/>
        <p:cNvGrpSpPr/>
        <p:nvPr/>
      </p:nvGrpSpPr>
      <p:grpSpPr>
        <a:xfrm>
          <a:off x="0" y="0"/>
          <a:ext cx="0" cy="0"/>
          <a:chOff x="0" y="0"/>
          <a:chExt cx="0" cy="0"/>
        </a:xfrm>
      </p:grpSpPr>
      <p:sp>
        <p:nvSpPr>
          <p:cNvPr id="93" name="Google Shape;93;p18"/>
          <p:cNvSpPr/>
          <p:nvPr>
            <p:ph idx="2" type="pic"/>
          </p:nvPr>
        </p:nvSpPr>
        <p:spPr>
          <a:xfrm>
            <a:off x="0" y="0"/>
            <a:ext cx="6858000" cy="3857700"/>
          </a:xfrm>
          <a:prstGeom prst="rect">
            <a:avLst/>
          </a:prstGeom>
          <a:noFill/>
          <a:ln>
            <a:noFill/>
          </a:ln>
        </p:spPr>
      </p:sp>
      <p:sp>
        <p:nvSpPr>
          <p:cNvPr id="94" name="Google Shape;94;p18"/>
          <p:cNvSpPr/>
          <p:nvPr/>
        </p:nvSpPr>
        <p:spPr>
          <a:xfrm>
            <a:off x="464296" y="454804"/>
            <a:ext cx="8210400" cy="4233900"/>
          </a:xfrm>
          <a:prstGeom prst="rect">
            <a:avLst/>
          </a:prstGeom>
          <a:solidFill>
            <a:schemeClr val="lt1"/>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grpSp>
        <p:nvGrpSpPr>
          <p:cNvPr id="95" name="Google Shape;95;p18"/>
          <p:cNvGrpSpPr/>
          <p:nvPr/>
        </p:nvGrpSpPr>
        <p:grpSpPr>
          <a:xfrm>
            <a:off x="466803" y="452546"/>
            <a:ext cx="7352273" cy="923329"/>
            <a:chOff x="1457569" y="2093829"/>
            <a:chExt cx="9803030" cy="1231105"/>
          </a:xfrm>
        </p:grpSpPr>
        <p:sp>
          <p:nvSpPr>
            <p:cNvPr id="96" name="Google Shape;96;p18"/>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Object Detection Demo</a:t>
              </a:r>
              <a:endParaRPr b="1" sz="1100">
                <a:latin typeface="Spectral"/>
                <a:ea typeface="Spectral"/>
                <a:cs typeface="Spectral"/>
                <a:sym typeface="Spectral"/>
              </a:endParaRPr>
            </a:p>
          </p:txBody>
        </p:sp>
        <p:pic>
          <p:nvPicPr>
            <p:cNvPr descr="pasted-image.pdf" id="97" name="Google Shape;97;p18"/>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98" name="Google Shape;98;p18"/>
          <p:cNvSpPr/>
          <p:nvPr/>
        </p:nvSpPr>
        <p:spPr>
          <a:xfrm>
            <a:off x="5219675" y="1058550"/>
            <a:ext cx="3102000" cy="3311400"/>
          </a:xfrm>
          <a:prstGeom prst="rect">
            <a:avLst/>
          </a:prstGeom>
          <a:noFill/>
          <a:ln>
            <a:noFill/>
          </a:ln>
        </p:spPr>
        <p:txBody>
          <a:bodyPr anchorCtr="0" anchor="ctr" bIns="34275" lIns="34275" spcFirstLastPara="1" rIns="34275" wrap="square" tIns="34275">
            <a:noAutofit/>
          </a:bodyPr>
          <a:lstStyle/>
          <a:p>
            <a:pPr indent="0" lvl="0" marL="0" rtl="0" algn="ctr">
              <a:spcBef>
                <a:spcPts val="500"/>
              </a:spcBef>
              <a:spcAft>
                <a:spcPts val="0"/>
              </a:spcAft>
              <a:buNone/>
            </a:pPr>
            <a:r>
              <a:rPr lang="en" sz="1900">
                <a:solidFill>
                  <a:schemeClr val="dk2"/>
                </a:solidFill>
                <a:latin typeface="Spectral"/>
                <a:ea typeface="Spectral"/>
                <a:cs typeface="Spectral"/>
                <a:sym typeface="Spectral"/>
              </a:rPr>
              <a:t>Object Detection for Autonomous Driving</a:t>
            </a:r>
            <a:endParaRPr sz="1900">
              <a:solidFill>
                <a:schemeClr val="dk2"/>
              </a:solidFill>
              <a:latin typeface="Spectral"/>
              <a:ea typeface="Spectral"/>
              <a:cs typeface="Spectral"/>
              <a:sym typeface="Spectral"/>
            </a:endParaRPr>
          </a:p>
        </p:txBody>
      </p:sp>
      <p:cxnSp>
        <p:nvCxnSpPr>
          <p:cNvPr id="99" name="Google Shape;99;p18"/>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00" name="Google Shape;100;p18"/>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01" name="Google Shape;101;p18"/>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102" name="Google Shape;102;p18"/>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103" name="Google Shape;103;p18"/>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104" name="Google Shape;104;p18"/>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02</a:t>
            </a:r>
            <a:endParaRPr i="0" sz="1100" u="none" cap="none" strike="noStrike">
              <a:solidFill>
                <a:schemeClr val="dk2"/>
              </a:solidFill>
              <a:latin typeface="Spectral"/>
              <a:ea typeface="Spectral"/>
              <a:cs typeface="Spectral"/>
              <a:sym typeface="Spectral"/>
            </a:endParaRPr>
          </a:p>
        </p:txBody>
      </p:sp>
      <p:sp>
        <p:nvSpPr>
          <p:cNvPr id="105" name="Google Shape;105;p18"/>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pic>
        <p:nvPicPr>
          <p:cNvPr id="106" name="Google Shape;106;p18" title="tesla_video.webm">
            <a:hlinkClick r:id="rId4"/>
          </p:cNvPr>
          <p:cNvPicPr preferRelativeResize="0"/>
          <p:nvPr/>
        </p:nvPicPr>
        <p:blipFill>
          <a:blip r:embed="rId5">
            <a:alphaModFix/>
          </a:blip>
          <a:stretch>
            <a:fillRect/>
          </a:stretch>
        </p:blipFill>
        <p:spPr>
          <a:xfrm>
            <a:off x="653875" y="1208150"/>
            <a:ext cx="4061925" cy="3046426"/>
          </a:xfrm>
          <a:prstGeom prst="rect">
            <a:avLst/>
          </a:prstGeom>
          <a:noFill/>
          <a:ln>
            <a:noFill/>
          </a:ln>
        </p:spPr>
      </p:pic>
      <p:sp>
        <p:nvSpPr>
          <p:cNvPr id="107" name="Google Shape;107;p18"/>
          <p:cNvSpPr txBox="1"/>
          <p:nvPr/>
        </p:nvSpPr>
        <p:spPr>
          <a:xfrm>
            <a:off x="679500" y="4289088"/>
            <a:ext cx="4062000" cy="477000"/>
          </a:xfrm>
          <a:prstGeom prst="rect">
            <a:avLst/>
          </a:prstGeom>
          <a:noFill/>
          <a:ln>
            <a:noFill/>
          </a:ln>
        </p:spPr>
        <p:txBody>
          <a:bodyPr anchorCtr="0" anchor="t" bIns="91425" lIns="91425" spcFirstLastPara="1" rIns="91425" wrap="square" tIns="91425">
            <a:spAutoFit/>
          </a:bodyPr>
          <a:lstStyle/>
          <a:p>
            <a:pPr indent="0" lvl="0" marL="0" rtl="0" algn="ctr">
              <a:spcBef>
                <a:spcPts val="500"/>
              </a:spcBef>
              <a:spcAft>
                <a:spcPts val="0"/>
              </a:spcAft>
              <a:buNone/>
            </a:pPr>
            <a:r>
              <a:rPr lang="en" sz="1900">
                <a:solidFill>
                  <a:schemeClr val="dk2"/>
                </a:solidFill>
                <a:latin typeface="Spectral"/>
                <a:ea typeface="Spectral"/>
                <a:cs typeface="Spectral"/>
                <a:sym typeface="Spectral"/>
              </a:rPr>
              <a:t>https://www.tesla.com/AI</a:t>
            </a:r>
            <a:endParaRPr>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11" name="Shape 111"/>
        <p:cNvGrpSpPr/>
        <p:nvPr/>
      </p:nvGrpSpPr>
      <p:grpSpPr>
        <a:xfrm>
          <a:off x="0" y="0"/>
          <a:ext cx="0" cy="0"/>
          <a:chOff x="0" y="0"/>
          <a:chExt cx="0" cy="0"/>
        </a:xfrm>
      </p:grpSpPr>
      <p:sp>
        <p:nvSpPr>
          <p:cNvPr id="112" name="Google Shape;112;p19"/>
          <p:cNvSpPr/>
          <p:nvPr>
            <p:ph idx="2" type="pic"/>
          </p:nvPr>
        </p:nvSpPr>
        <p:spPr>
          <a:xfrm>
            <a:off x="0" y="0"/>
            <a:ext cx="6858000" cy="3857700"/>
          </a:xfrm>
          <a:prstGeom prst="rect">
            <a:avLst/>
          </a:prstGeom>
          <a:noFill/>
          <a:ln>
            <a:noFill/>
          </a:ln>
        </p:spPr>
      </p:sp>
      <p:sp>
        <p:nvSpPr>
          <p:cNvPr id="113" name="Google Shape;113;p19"/>
          <p:cNvSpPr/>
          <p:nvPr/>
        </p:nvSpPr>
        <p:spPr>
          <a:xfrm>
            <a:off x="464296" y="454804"/>
            <a:ext cx="8210400" cy="4233900"/>
          </a:xfrm>
          <a:prstGeom prst="rect">
            <a:avLst/>
          </a:prstGeom>
          <a:solidFill>
            <a:schemeClr val="lt1"/>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grpSp>
        <p:nvGrpSpPr>
          <p:cNvPr id="114" name="Google Shape;114;p19"/>
          <p:cNvGrpSpPr/>
          <p:nvPr/>
        </p:nvGrpSpPr>
        <p:grpSpPr>
          <a:xfrm>
            <a:off x="466803" y="452546"/>
            <a:ext cx="7352273" cy="923329"/>
            <a:chOff x="1457569" y="2093829"/>
            <a:chExt cx="9803030" cy="1231105"/>
          </a:xfrm>
        </p:grpSpPr>
        <p:sp>
          <p:nvSpPr>
            <p:cNvPr id="115" name="Google Shape;115;p19"/>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Object Detector - Under the Hood</a:t>
              </a:r>
              <a:endParaRPr b="1" sz="1100">
                <a:latin typeface="Spectral"/>
                <a:ea typeface="Spectral"/>
                <a:cs typeface="Spectral"/>
                <a:sym typeface="Spectral"/>
              </a:endParaRPr>
            </a:p>
          </p:txBody>
        </p:sp>
        <p:pic>
          <p:nvPicPr>
            <p:cNvPr descr="pasted-image.pdf" id="116" name="Google Shape;116;p19"/>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117" name="Google Shape;117;p19"/>
          <p:cNvSpPr/>
          <p:nvPr/>
        </p:nvSpPr>
        <p:spPr>
          <a:xfrm>
            <a:off x="646550" y="1114025"/>
            <a:ext cx="7861200" cy="3270900"/>
          </a:xfrm>
          <a:prstGeom prst="rect">
            <a:avLst/>
          </a:prstGeom>
          <a:noFill/>
          <a:ln>
            <a:noFill/>
          </a:ln>
        </p:spPr>
        <p:txBody>
          <a:bodyPr anchorCtr="0" anchor="ctr" bIns="34275" lIns="34275" spcFirstLastPara="1" rIns="34275" wrap="square" tIns="34275">
            <a:noAutofit/>
          </a:bodyPr>
          <a:lstStyle/>
          <a:p>
            <a:pPr indent="0" lvl="0" marL="0" rtl="0" algn="l">
              <a:spcBef>
                <a:spcPts val="500"/>
              </a:spcBef>
              <a:spcAft>
                <a:spcPts val="0"/>
              </a:spcAft>
              <a:buNone/>
            </a:pPr>
            <a:r>
              <a:rPr lang="en" sz="1900">
                <a:solidFill>
                  <a:schemeClr val="dk2"/>
                </a:solidFill>
                <a:latin typeface="Spectral"/>
                <a:ea typeface="Spectral"/>
                <a:cs typeface="Spectral"/>
                <a:sym typeface="Spectral"/>
              </a:rPr>
              <a:t>Training</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Collection of a dataset representative of your targets to detect</a:t>
            </a:r>
            <a:endParaRPr sz="1900">
              <a:solidFill>
                <a:schemeClr val="dk2"/>
              </a:solidFill>
              <a:latin typeface="Spectral"/>
              <a:ea typeface="Spectral"/>
              <a:cs typeface="Spectral"/>
              <a:sym typeface="Spectral"/>
            </a:endParaRPr>
          </a:p>
          <a:p>
            <a:pPr indent="0" lvl="0" marL="0" rtl="0" algn="l">
              <a:spcBef>
                <a:spcPts val="500"/>
              </a:spcBef>
              <a:spcAft>
                <a:spcPts val="0"/>
              </a:spcAft>
              <a:buNone/>
            </a:pPr>
            <a:r>
              <a:t/>
            </a:r>
            <a:endParaRPr sz="1900">
              <a:solidFill>
                <a:schemeClr val="dk2"/>
              </a:solidFill>
              <a:latin typeface="Spectral"/>
              <a:ea typeface="Spectral"/>
              <a:cs typeface="Spectral"/>
              <a:sym typeface="Spectral"/>
            </a:endParaRPr>
          </a:p>
          <a:p>
            <a:pPr indent="0" lvl="0" marL="0" rtl="0" algn="l">
              <a:spcBef>
                <a:spcPts val="500"/>
              </a:spcBef>
              <a:spcAft>
                <a:spcPts val="0"/>
              </a:spcAft>
              <a:buNone/>
            </a:pPr>
            <a:r>
              <a:rPr lang="en" sz="1900">
                <a:solidFill>
                  <a:schemeClr val="dk2"/>
                </a:solidFill>
                <a:latin typeface="Spectral"/>
                <a:ea typeface="Spectral"/>
                <a:cs typeface="Spectral"/>
                <a:sym typeface="Spectral"/>
              </a:rPr>
              <a:t>Evaluation</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Comparison of training vs validation loss (i.e. over/underfitting)</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Deployment of model in real world environments</a:t>
            </a:r>
            <a:endParaRPr sz="1900">
              <a:solidFill>
                <a:schemeClr val="dk2"/>
              </a:solidFill>
              <a:latin typeface="Spectral"/>
              <a:ea typeface="Spectral"/>
              <a:cs typeface="Spectral"/>
              <a:sym typeface="Spectral"/>
            </a:endParaRPr>
          </a:p>
          <a:p>
            <a:pPr indent="0" lvl="0" marL="0" rtl="0" algn="l">
              <a:spcBef>
                <a:spcPts val="500"/>
              </a:spcBef>
              <a:spcAft>
                <a:spcPts val="0"/>
              </a:spcAft>
              <a:buNone/>
            </a:pPr>
            <a:r>
              <a:t/>
            </a:r>
            <a:endParaRPr sz="1900">
              <a:solidFill>
                <a:schemeClr val="dk2"/>
              </a:solidFill>
              <a:latin typeface="Spectral"/>
              <a:ea typeface="Spectral"/>
              <a:cs typeface="Spectral"/>
              <a:sym typeface="Spectral"/>
            </a:endParaRPr>
          </a:p>
          <a:p>
            <a:pPr indent="0" lvl="0" marL="0" rtl="0" algn="l">
              <a:spcBef>
                <a:spcPts val="500"/>
              </a:spcBef>
              <a:spcAft>
                <a:spcPts val="0"/>
              </a:spcAft>
              <a:buNone/>
            </a:pPr>
            <a:r>
              <a:rPr lang="en" sz="1900">
                <a:solidFill>
                  <a:schemeClr val="dk2"/>
                </a:solidFill>
                <a:latin typeface="Spectral"/>
                <a:ea typeface="Spectral"/>
                <a:cs typeface="Spectral"/>
                <a:sym typeface="Spectral"/>
              </a:rPr>
              <a:t>Architecture</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Convolutional backbone as the feature extractor </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Sliding window style prediction which then uses a mixed regression and classification objective to achieve the goal of detecting objects</a:t>
            </a:r>
            <a:endParaRPr sz="1900">
              <a:solidFill>
                <a:schemeClr val="dk2"/>
              </a:solidFill>
              <a:latin typeface="Spectral"/>
              <a:ea typeface="Spectral"/>
              <a:cs typeface="Spectral"/>
              <a:sym typeface="Spectral"/>
            </a:endParaRPr>
          </a:p>
        </p:txBody>
      </p:sp>
      <p:cxnSp>
        <p:nvCxnSpPr>
          <p:cNvPr id="118" name="Google Shape;118;p19"/>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19" name="Google Shape;119;p19"/>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20" name="Google Shape;120;p19"/>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121" name="Google Shape;121;p19"/>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122" name="Google Shape;122;p19"/>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123" name="Google Shape;123;p19"/>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03</a:t>
            </a:r>
            <a:endParaRPr i="0" sz="1100" u="none" cap="none" strike="noStrike">
              <a:solidFill>
                <a:schemeClr val="dk2"/>
              </a:solidFill>
              <a:latin typeface="Spectral"/>
              <a:ea typeface="Spectral"/>
              <a:cs typeface="Spectral"/>
              <a:sym typeface="Spectral"/>
            </a:endParaRPr>
          </a:p>
        </p:txBody>
      </p:sp>
      <p:sp>
        <p:nvSpPr>
          <p:cNvPr id="124" name="Google Shape;124;p19"/>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pic>
        <p:nvPicPr>
          <p:cNvPr id="125" name="Google Shape;125;p19"/>
          <p:cNvPicPr preferRelativeResize="0"/>
          <p:nvPr/>
        </p:nvPicPr>
        <p:blipFill>
          <a:blip r:embed="rId4">
            <a:alphaModFix/>
          </a:blip>
          <a:stretch>
            <a:fillRect/>
          </a:stretch>
        </p:blipFill>
        <p:spPr>
          <a:xfrm>
            <a:off x="5655413" y="92232"/>
            <a:ext cx="2937675" cy="1021800"/>
          </a:xfrm>
          <a:prstGeom prst="rect">
            <a:avLst/>
          </a:prstGeom>
          <a:noFill/>
          <a:ln>
            <a:noFill/>
          </a:ln>
        </p:spPr>
      </p:pic>
      <p:sp>
        <p:nvSpPr>
          <p:cNvPr id="126" name="Google Shape;126;p19"/>
          <p:cNvSpPr txBox="1"/>
          <p:nvPr/>
        </p:nvSpPr>
        <p:spPr>
          <a:xfrm>
            <a:off x="5836400" y="951650"/>
            <a:ext cx="2756700" cy="606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800" u="sng">
                <a:solidFill>
                  <a:schemeClr val="hlink"/>
                </a:solidFill>
                <a:latin typeface="Roboto"/>
                <a:ea typeface="Roboto"/>
                <a:cs typeface="Roboto"/>
                <a:sym typeface="Roboto"/>
                <a:hlinkClick r:id="rId5"/>
              </a:rPr>
              <a:t>An overview of object detection: one-stage methods.</a:t>
            </a:r>
            <a:endParaRPr b="1" sz="800">
              <a:solidFill>
                <a:srgbClr val="090A0B"/>
              </a:solidFill>
              <a:latin typeface="Roboto"/>
              <a:ea typeface="Roboto"/>
              <a:cs typeface="Roboto"/>
              <a:sym typeface="Roboto"/>
            </a:endParaRPr>
          </a:p>
          <a:p>
            <a:pPr indent="0" lvl="0" marL="0" rtl="0" algn="l">
              <a:spcBef>
                <a:spcPts val="50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30" name="Shape 130"/>
        <p:cNvGrpSpPr/>
        <p:nvPr/>
      </p:nvGrpSpPr>
      <p:grpSpPr>
        <a:xfrm>
          <a:off x="0" y="0"/>
          <a:ext cx="0" cy="0"/>
          <a:chOff x="0" y="0"/>
          <a:chExt cx="0" cy="0"/>
        </a:xfrm>
      </p:grpSpPr>
      <p:sp>
        <p:nvSpPr>
          <p:cNvPr id="131" name="Google Shape;131;p20"/>
          <p:cNvSpPr/>
          <p:nvPr>
            <p:ph idx="2" type="pic"/>
          </p:nvPr>
        </p:nvSpPr>
        <p:spPr>
          <a:xfrm>
            <a:off x="0" y="0"/>
            <a:ext cx="6858000" cy="3857700"/>
          </a:xfrm>
          <a:prstGeom prst="rect">
            <a:avLst/>
          </a:prstGeom>
          <a:noFill/>
          <a:ln>
            <a:noFill/>
          </a:ln>
        </p:spPr>
      </p:sp>
      <p:sp>
        <p:nvSpPr>
          <p:cNvPr id="132" name="Google Shape;132;p20"/>
          <p:cNvSpPr/>
          <p:nvPr/>
        </p:nvSpPr>
        <p:spPr>
          <a:xfrm>
            <a:off x="464296" y="454804"/>
            <a:ext cx="8210400" cy="4233900"/>
          </a:xfrm>
          <a:prstGeom prst="rect">
            <a:avLst/>
          </a:prstGeom>
          <a:solidFill>
            <a:schemeClr val="lt1"/>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grpSp>
        <p:nvGrpSpPr>
          <p:cNvPr id="133" name="Google Shape;133;p20"/>
          <p:cNvGrpSpPr/>
          <p:nvPr/>
        </p:nvGrpSpPr>
        <p:grpSpPr>
          <a:xfrm>
            <a:off x="466803" y="452546"/>
            <a:ext cx="7352273" cy="923329"/>
            <a:chOff x="1457569" y="2093829"/>
            <a:chExt cx="9803030" cy="1231105"/>
          </a:xfrm>
        </p:grpSpPr>
        <p:sp>
          <p:nvSpPr>
            <p:cNvPr id="134" name="Google Shape;134;p20"/>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Object Detectors - Frameworks</a:t>
              </a:r>
              <a:endParaRPr b="1" sz="1100">
                <a:latin typeface="Spectral"/>
                <a:ea typeface="Spectral"/>
                <a:cs typeface="Spectral"/>
                <a:sym typeface="Spectral"/>
              </a:endParaRPr>
            </a:p>
          </p:txBody>
        </p:sp>
        <p:pic>
          <p:nvPicPr>
            <p:cNvPr descr="pasted-image.pdf" id="135" name="Google Shape;135;p20"/>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136" name="Google Shape;136;p20"/>
          <p:cNvSpPr/>
          <p:nvPr/>
        </p:nvSpPr>
        <p:spPr>
          <a:xfrm>
            <a:off x="630500" y="1137600"/>
            <a:ext cx="3801300" cy="2016900"/>
          </a:xfrm>
          <a:prstGeom prst="rect">
            <a:avLst/>
          </a:prstGeom>
          <a:noFill/>
          <a:ln>
            <a:noFill/>
          </a:ln>
        </p:spPr>
        <p:txBody>
          <a:bodyPr anchorCtr="0" anchor="ctr" bIns="34275" lIns="34275" spcFirstLastPara="1" rIns="34275" wrap="square" tIns="34275">
            <a:noAutofit/>
          </a:bodyPr>
          <a:lstStyle/>
          <a:p>
            <a:pPr indent="0" lvl="0" marL="0" rtl="0" algn="l">
              <a:spcBef>
                <a:spcPts val="500"/>
              </a:spcBef>
              <a:spcAft>
                <a:spcPts val="0"/>
              </a:spcAft>
              <a:buNone/>
            </a:pPr>
            <a:r>
              <a:rPr lang="en" sz="1900">
                <a:solidFill>
                  <a:schemeClr val="dk2"/>
                </a:solidFill>
                <a:latin typeface="Spectral"/>
                <a:ea typeface="Spectral"/>
                <a:cs typeface="Spectral"/>
                <a:sym typeface="Spectral"/>
              </a:rPr>
              <a:t>Single Stage Detectors</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Inferences and object proposal are generated at once</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YOLO, SSD, RetinaNet</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Lower accuracy, fast output</a:t>
            </a:r>
            <a:endParaRPr sz="1900">
              <a:solidFill>
                <a:schemeClr val="dk2"/>
              </a:solidFill>
              <a:latin typeface="Spectral"/>
              <a:ea typeface="Spectral"/>
              <a:cs typeface="Spectral"/>
              <a:sym typeface="Spectral"/>
            </a:endParaRPr>
          </a:p>
        </p:txBody>
      </p:sp>
      <p:cxnSp>
        <p:nvCxnSpPr>
          <p:cNvPr id="137" name="Google Shape;137;p20"/>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38" name="Google Shape;138;p20"/>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39" name="Google Shape;139;p20"/>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140" name="Google Shape;140;p20"/>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141" name="Google Shape;141;p20"/>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142" name="Google Shape;142;p20"/>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04</a:t>
            </a:r>
            <a:endParaRPr sz="1100">
              <a:solidFill>
                <a:schemeClr val="dk2"/>
              </a:solidFill>
              <a:latin typeface="Spectral"/>
              <a:ea typeface="Spectral"/>
              <a:cs typeface="Spectral"/>
              <a:sym typeface="Spectral"/>
            </a:endParaRPr>
          </a:p>
        </p:txBody>
      </p:sp>
      <p:sp>
        <p:nvSpPr>
          <p:cNvPr id="143" name="Google Shape;143;p20"/>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sp>
        <p:nvSpPr>
          <p:cNvPr id="144" name="Google Shape;144;p20"/>
          <p:cNvSpPr/>
          <p:nvPr/>
        </p:nvSpPr>
        <p:spPr>
          <a:xfrm>
            <a:off x="4715175" y="1038525"/>
            <a:ext cx="3801300" cy="2463300"/>
          </a:xfrm>
          <a:prstGeom prst="rect">
            <a:avLst/>
          </a:prstGeom>
          <a:noFill/>
          <a:ln>
            <a:noFill/>
          </a:ln>
        </p:spPr>
        <p:txBody>
          <a:bodyPr anchorCtr="0" anchor="ctr" bIns="34275" lIns="34275" spcFirstLastPara="1" rIns="34275" wrap="square" tIns="34275">
            <a:noAutofit/>
          </a:bodyPr>
          <a:lstStyle/>
          <a:p>
            <a:pPr indent="0" lvl="0" marL="0" rtl="0" algn="l">
              <a:spcBef>
                <a:spcPts val="500"/>
              </a:spcBef>
              <a:spcAft>
                <a:spcPts val="0"/>
              </a:spcAft>
              <a:buNone/>
            </a:pPr>
            <a:r>
              <a:rPr lang="en" sz="1900">
                <a:solidFill>
                  <a:schemeClr val="dk2"/>
                </a:solidFill>
                <a:latin typeface="Spectral"/>
                <a:ea typeface="Spectral"/>
                <a:cs typeface="Spectral"/>
                <a:sym typeface="Spectral"/>
              </a:rPr>
              <a:t>Two Stage Detectors</a:t>
            </a:r>
            <a:endParaRPr sz="1900">
              <a:solidFill>
                <a:schemeClr val="dk2"/>
              </a:solidFill>
              <a:latin typeface="Spectral"/>
              <a:ea typeface="Spectral"/>
              <a:cs typeface="Spectral"/>
              <a:sym typeface="Spectral"/>
            </a:endParaRPr>
          </a:p>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Region Proposal Network and inference generation are separate</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R-CNN, Faster R-CNN, FPN</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Slower, more accuracy</a:t>
            </a:r>
            <a:endParaRPr sz="1900">
              <a:solidFill>
                <a:schemeClr val="dk2"/>
              </a:solidFill>
              <a:latin typeface="Spectral"/>
              <a:ea typeface="Spectral"/>
              <a:cs typeface="Spectral"/>
              <a:sym typeface="Spectral"/>
            </a:endParaRPr>
          </a:p>
        </p:txBody>
      </p:sp>
      <p:pic>
        <p:nvPicPr>
          <p:cNvPr id="145" name="Google Shape;145;p20"/>
          <p:cNvPicPr preferRelativeResize="0"/>
          <p:nvPr/>
        </p:nvPicPr>
        <p:blipFill>
          <a:blip r:embed="rId4">
            <a:alphaModFix/>
          </a:blip>
          <a:stretch>
            <a:fillRect/>
          </a:stretch>
        </p:blipFill>
        <p:spPr>
          <a:xfrm>
            <a:off x="2242299" y="3288360"/>
            <a:ext cx="3801301" cy="1512240"/>
          </a:xfrm>
          <a:prstGeom prst="rect">
            <a:avLst/>
          </a:prstGeom>
          <a:noFill/>
          <a:ln>
            <a:noFill/>
          </a:ln>
        </p:spPr>
      </p:pic>
      <p:sp>
        <p:nvSpPr>
          <p:cNvPr id="146" name="Google Shape;146;p20"/>
          <p:cNvSpPr txBox="1"/>
          <p:nvPr/>
        </p:nvSpPr>
        <p:spPr>
          <a:xfrm>
            <a:off x="6217450" y="4034400"/>
            <a:ext cx="2124600" cy="589500"/>
          </a:xfrm>
          <a:prstGeom prst="rect">
            <a:avLst/>
          </a:prstGeom>
          <a:noFill/>
          <a:ln>
            <a:noFill/>
          </a:ln>
        </p:spPr>
        <p:txBody>
          <a:bodyPr anchorCtr="0" anchor="t" bIns="91425" lIns="91425" spcFirstLastPara="1" rIns="91425" wrap="square" tIns="91425">
            <a:spAutoFit/>
          </a:bodyPr>
          <a:lstStyle/>
          <a:p>
            <a:pPr indent="0" lvl="0" marL="0" rtl="0" algn="l">
              <a:lnSpc>
                <a:spcPct val="123000"/>
              </a:lnSpc>
              <a:spcBef>
                <a:spcPts val="0"/>
              </a:spcBef>
              <a:spcAft>
                <a:spcPts val="0"/>
              </a:spcAft>
              <a:buNone/>
            </a:pPr>
            <a:r>
              <a:rPr b="1" lang="en" sz="500" u="sng">
                <a:solidFill>
                  <a:schemeClr val="hlink"/>
                </a:solidFill>
                <a:hlinkClick r:id="rId5"/>
              </a:rPr>
              <a:t>On the Performance of One-Stage and Two-Stage Object Detectors in Autonomous Vehicles Using Camera Data</a:t>
            </a:r>
            <a:endParaRPr b="1" sz="500"/>
          </a:p>
          <a:p>
            <a:pPr indent="0" lvl="0" marL="0" rtl="0" algn="l">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50" name="Shape 150"/>
        <p:cNvGrpSpPr/>
        <p:nvPr/>
      </p:nvGrpSpPr>
      <p:grpSpPr>
        <a:xfrm>
          <a:off x="0" y="0"/>
          <a:ext cx="0" cy="0"/>
          <a:chOff x="0" y="0"/>
          <a:chExt cx="0" cy="0"/>
        </a:xfrm>
      </p:grpSpPr>
      <p:sp>
        <p:nvSpPr>
          <p:cNvPr id="151" name="Google Shape;151;p21"/>
          <p:cNvSpPr/>
          <p:nvPr>
            <p:ph idx="2" type="pic"/>
          </p:nvPr>
        </p:nvSpPr>
        <p:spPr>
          <a:xfrm>
            <a:off x="0" y="0"/>
            <a:ext cx="6858000" cy="3857700"/>
          </a:xfrm>
          <a:prstGeom prst="rect">
            <a:avLst/>
          </a:prstGeom>
          <a:noFill/>
          <a:ln>
            <a:noFill/>
          </a:ln>
        </p:spPr>
      </p:sp>
      <p:sp>
        <p:nvSpPr>
          <p:cNvPr id="152" name="Google Shape;152;p21"/>
          <p:cNvSpPr/>
          <p:nvPr/>
        </p:nvSpPr>
        <p:spPr>
          <a:xfrm>
            <a:off x="464296" y="454804"/>
            <a:ext cx="8210400" cy="4233900"/>
          </a:xfrm>
          <a:prstGeom prst="rect">
            <a:avLst/>
          </a:prstGeom>
          <a:solidFill>
            <a:schemeClr val="lt1"/>
          </a:solidFill>
          <a:ln>
            <a:noFill/>
          </a:ln>
        </p:spPr>
        <p:txBody>
          <a:bodyPr anchorCtr="0" anchor="ctr" bIns="34275" lIns="34275" spcFirstLastPara="1" rIns="34275" wrap="square" tIns="34275">
            <a:noAutofit/>
          </a:bodyPr>
          <a:lstStyle/>
          <a:p>
            <a:pPr indent="0" lvl="0" marL="0" marR="0" rtl="0" algn="l">
              <a:lnSpc>
                <a:spcPct val="100000"/>
              </a:lnSpc>
              <a:spcBef>
                <a:spcPts val="0"/>
              </a:spcBef>
              <a:spcAft>
                <a:spcPts val="0"/>
              </a:spcAft>
              <a:buClr>
                <a:schemeClr val="accent2"/>
              </a:buClr>
              <a:buSzPts val="1400"/>
              <a:buFont typeface="Calibri"/>
              <a:buNone/>
            </a:pPr>
            <a:r>
              <a:t/>
            </a:r>
            <a:endParaRPr b="0" i="0" sz="1400" u="none" cap="none" strike="noStrike">
              <a:solidFill>
                <a:schemeClr val="accent1"/>
              </a:solidFill>
              <a:latin typeface="Calibri"/>
              <a:ea typeface="Calibri"/>
              <a:cs typeface="Calibri"/>
              <a:sym typeface="Calibri"/>
            </a:endParaRPr>
          </a:p>
        </p:txBody>
      </p:sp>
      <p:grpSp>
        <p:nvGrpSpPr>
          <p:cNvPr id="153" name="Google Shape;153;p21"/>
          <p:cNvGrpSpPr/>
          <p:nvPr/>
        </p:nvGrpSpPr>
        <p:grpSpPr>
          <a:xfrm>
            <a:off x="466803" y="452546"/>
            <a:ext cx="7352273" cy="923329"/>
            <a:chOff x="1457569" y="2093829"/>
            <a:chExt cx="9803030" cy="1231105"/>
          </a:xfrm>
        </p:grpSpPr>
        <p:sp>
          <p:nvSpPr>
            <p:cNvPr id="154" name="Google Shape;154;p21"/>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Adversarial Attacks</a:t>
              </a:r>
              <a:endParaRPr b="1" sz="1100">
                <a:latin typeface="Spectral"/>
                <a:ea typeface="Spectral"/>
                <a:cs typeface="Spectral"/>
                <a:sym typeface="Spectral"/>
              </a:endParaRPr>
            </a:p>
          </p:txBody>
        </p:sp>
        <p:pic>
          <p:nvPicPr>
            <p:cNvPr descr="pasted-image.pdf" id="155" name="Google Shape;155;p21"/>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sp>
        <p:nvSpPr>
          <p:cNvPr id="156" name="Google Shape;156;p21"/>
          <p:cNvSpPr/>
          <p:nvPr/>
        </p:nvSpPr>
        <p:spPr>
          <a:xfrm>
            <a:off x="630500" y="1137600"/>
            <a:ext cx="5162400" cy="2142900"/>
          </a:xfrm>
          <a:prstGeom prst="rect">
            <a:avLst/>
          </a:prstGeom>
          <a:noFill/>
          <a:ln>
            <a:noFill/>
          </a:ln>
        </p:spPr>
        <p:txBody>
          <a:bodyPr anchorCtr="0" anchor="ctr" bIns="34275" lIns="34275" spcFirstLastPara="1" rIns="34275" wrap="square" tIns="34275">
            <a:noAutofit/>
          </a:bodyPr>
          <a:lstStyle/>
          <a:p>
            <a:pPr indent="-349250" lvl="0" marL="457200" rtl="0" algn="l">
              <a:spcBef>
                <a:spcPts val="50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Black and white box attacks</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Expectation over Transformation</a:t>
            </a:r>
            <a:endParaRPr sz="1900">
              <a:solidFill>
                <a:schemeClr val="dk2"/>
              </a:solidFill>
              <a:latin typeface="Spectral"/>
              <a:ea typeface="Spectral"/>
              <a:cs typeface="Spectral"/>
              <a:sym typeface="Spectral"/>
            </a:endParaRPr>
          </a:p>
          <a:p>
            <a:pPr indent="-349250" lvl="0" marL="457200" rtl="0" algn="l">
              <a:spcBef>
                <a:spcPts val="0"/>
              </a:spcBef>
              <a:spcAft>
                <a:spcPts val="0"/>
              </a:spcAft>
              <a:buClr>
                <a:schemeClr val="dk2"/>
              </a:buClr>
              <a:buSzPts val="1900"/>
              <a:buFont typeface="Spectral"/>
              <a:buChar char="●"/>
            </a:pPr>
            <a:r>
              <a:rPr lang="en" sz="1900">
                <a:solidFill>
                  <a:schemeClr val="dk2"/>
                </a:solidFill>
                <a:latin typeface="Spectral"/>
                <a:ea typeface="Spectral"/>
                <a:cs typeface="Spectral"/>
                <a:sym typeface="Spectral"/>
              </a:rPr>
              <a:t>Targeted vs Untargeted</a:t>
            </a:r>
            <a:endParaRPr sz="1900">
              <a:solidFill>
                <a:schemeClr val="dk2"/>
              </a:solidFill>
              <a:latin typeface="Spectral"/>
              <a:ea typeface="Spectral"/>
              <a:cs typeface="Spectral"/>
              <a:sym typeface="Spectral"/>
            </a:endParaRPr>
          </a:p>
        </p:txBody>
      </p:sp>
      <p:cxnSp>
        <p:nvCxnSpPr>
          <p:cNvPr id="157" name="Google Shape;157;p21"/>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58" name="Google Shape;158;p21"/>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59" name="Google Shape;159;p21"/>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160" name="Google Shape;160;p21"/>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161" name="Google Shape;161;p21"/>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162" name="Google Shape;162;p21"/>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05</a:t>
            </a:r>
            <a:endParaRPr i="0" sz="1100" u="none" cap="none" strike="noStrike">
              <a:solidFill>
                <a:schemeClr val="dk2"/>
              </a:solidFill>
              <a:latin typeface="Spectral"/>
              <a:ea typeface="Spectral"/>
              <a:cs typeface="Spectral"/>
              <a:sym typeface="Spectral"/>
            </a:endParaRPr>
          </a:p>
        </p:txBody>
      </p:sp>
      <p:sp>
        <p:nvSpPr>
          <p:cNvPr id="163" name="Google Shape;163;p21"/>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pic>
        <p:nvPicPr>
          <p:cNvPr id="164" name="Google Shape;164;p21"/>
          <p:cNvPicPr preferRelativeResize="0"/>
          <p:nvPr/>
        </p:nvPicPr>
        <p:blipFill>
          <a:blip r:embed="rId4">
            <a:alphaModFix/>
          </a:blip>
          <a:stretch>
            <a:fillRect/>
          </a:stretch>
        </p:blipFill>
        <p:spPr>
          <a:xfrm>
            <a:off x="466794" y="3392424"/>
            <a:ext cx="3769651" cy="1296264"/>
          </a:xfrm>
          <a:prstGeom prst="rect">
            <a:avLst/>
          </a:prstGeom>
          <a:noFill/>
          <a:ln>
            <a:noFill/>
          </a:ln>
        </p:spPr>
      </p:pic>
      <p:sp>
        <p:nvSpPr>
          <p:cNvPr id="165" name="Google Shape;165;p21"/>
          <p:cNvSpPr txBox="1"/>
          <p:nvPr/>
        </p:nvSpPr>
        <p:spPr>
          <a:xfrm>
            <a:off x="4126275" y="3806700"/>
            <a:ext cx="1666500" cy="882000"/>
          </a:xfrm>
          <a:prstGeom prst="rect">
            <a:avLst/>
          </a:prstGeom>
          <a:noFill/>
          <a:ln>
            <a:noFill/>
          </a:ln>
        </p:spPr>
        <p:txBody>
          <a:bodyPr anchorCtr="0" anchor="t" bIns="91425" lIns="91425" spcFirstLastPara="1" rIns="91425" wrap="square" tIns="91425">
            <a:spAutoFit/>
          </a:bodyPr>
          <a:lstStyle/>
          <a:p>
            <a:pPr indent="0" lvl="0" marL="0" rtl="0" algn="l">
              <a:lnSpc>
                <a:spcPct val="130434"/>
              </a:lnSpc>
              <a:spcBef>
                <a:spcPts val="1400"/>
              </a:spcBef>
              <a:spcAft>
                <a:spcPts val="0"/>
              </a:spcAft>
              <a:buNone/>
            </a:pPr>
            <a:r>
              <a:rPr b="1" lang="en" sz="800" u="sng">
                <a:solidFill>
                  <a:schemeClr val="hlink"/>
                </a:solidFill>
                <a:hlinkClick r:id="rId5"/>
              </a:rPr>
              <a:t>Adversarial Attacks and Defences for Convolutional Neural Networks</a:t>
            </a:r>
            <a:endParaRPr b="1" sz="800">
              <a:solidFill>
                <a:srgbClr val="292929"/>
              </a:solidFill>
            </a:endParaRPr>
          </a:p>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66" name="Google Shape;166;p21"/>
          <p:cNvPicPr preferRelativeResize="0"/>
          <p:nvPr/>
        </p:nvPicPr>
        <p:blipFill>
          <a:blip r:embed="rId6">
            <a:alphaModFix/>
          </a:blip>
          <a:stretch>
            <a:fillRect/>
          </a:stretch>
        </p:blipFill>
        <p:spPr>
          <a:xfrm>
            <a:off x="4905050" y="994795"/>
            <a:ext cx="3769650" cy="1244279"/>
          </a:xfrm>
          <a:prstGeom prst="rect">
            <a:avLst/>
          </a:prstGeom>
          <a:noFill/>
          <a:ln>
            <a:noFill/>
          </a:ln>
        </p:spPr>
      </p:pic>
      <p:sp>
        <p:nvSpPr>
          <p:cNvPr id="167" name="Google Shape;167;p21"/>
          <p:cNvSpPr txBox="1"/>
          <p:nvPr/>
        </p:nvSpPr>
        <p:spPr>
          <a:xfrm>
            <a:off x="5098475" y="2272950"/>
            <a:ext cx="3382800" cy="307800"/>
          </a:xfrm>
          <a:prstGeom prst="rect">
            <a:avLst/>
          </a:prstGeom>
          <a:noFill/>
          <a:ln>
            <a:noFill/>
          </a:ln>
        </p:spPr>
        <p:txBody>
          <a:bodyPr anchorCtr="0" anchor="t" bIns="91425" lIns="91425" spcFirstLastPara="1" rIns="91425" wrap="square" tIns="91425">
            <a:spAutoFit/>
          </a:bodyPr>
          <a:lstStyle/>
          <a:p>
            <a:pPr indent="0" lvl="0" marL="152400" marR="76200" rtl="0" algn="l">
              <a:lnSpc>
                <a:spcPct val="60855"/>
              </a:lnSpc>
              <a:spcBef>
                <a:spcPts val="0"/>
              </a:spcBef>
              <a:spcAft>
                <a:spcPts val="0"/>
              </a:spcAft>
              <a:buNone/>
            </a:pPr>
            <a:r>
              <a:rPr b="1" lang="en" sz="800" u="sng">
                <a:solidFill>
                  <a:schemeClr val="hlink"/>
                </a:solidFill>
                <a:highlight>
                  <a:srgbClr val="FFFFFF"/>
                </a:highlight>
                <a:hlinkClick r:id="rId7"/>
              </a:rPr>
              <a:t>DPatch: An Adversarial Patch Attack on Object Detectors</a:t>
            </a:r>
            <a:endParaRPr>
              <a:latin typeface="Proxima Nova"/>
              <a:ea typeface="Proxima Nova"/>
              <a:cs typeface="Proxima Nova"/>
              <a:sym typeface="Proxima Nova"/>
            </a:endParaRPr>
          </a:p>
        </p:txBody>
      </p:sp>
      <p:pic>
        <p:nvPicPr>
          <p:cNvPr id="168" name="Google Shape;168;p21"/>
          <p:cNvPicPr preferRelativeResize="0"/>
          <p:nvPr/>
        </p:nvPicPr>
        <p:blipFill>
          <a:blip r:embed="rId8">
            <a:alphaModFix/>
          </a:blip>
          <a:stretch>
            <a:fillRect/>
          </a:stretch>
        </p:blipFill>
        <p:spPr>
          <a:xfrm>
            <a:off x="5170275" y="3039828"/>
            <a:ext cx="3239194" cy="307800"/>
          </a:xfrm>
          <a:prstGeom prst="rect">
            <a:avLst/>
          </a:prstGeom>
          <a:noFill/>
          <a:ln>
            <a:noFill/>
          </a:ln>
        </p:spPr>
      </p:pic>
      <p:sp>
        <p:nvSpPr>
          <p:cNvPr id="169" name="Google Shape;169;p21"/>
          <p:cNvSpPr txBox="1"/>
          <p:nvPr/>
        </p:nvSpPr>
        <p:spPr>
          <a:xfrm>
            <a:off x="5652425" y="3423263"/>
            <a:ext cx="22749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u="sng">
                <a:solidFill>
                  <a:schemeClr val="hlink"/>
                </a:solidFill>
                <a:hlinkClick r:id="rId9"/>
              </a:rPr>
              <a:t>Adversarial Patch</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73" name="Shape 173"/>
        <p:cNvGrpSpPr/>
        <p:nvPr/>
      </p:nvGrpSpPr>
      <p:grpSpPr>
        <a:xfrm>
          <a:off x="0" y="0"/>
          <a:ext cx="0" cy="0"/>
          <a:chOff x="0" y="0"/>
          <a:chExt cx="0" cy="0"/>
        </a:xfrm>
      </p:grpSpPr>
      <p:pic>
        <p:nvPicPr>
          <p:cNvPr id="174" name="Google Shape;174;p22"/>
          <p:cNvPicPr preferRelativeResize="0"/>
          <p:nvPr/>
        </p:nvPicPr>
        <p:blipFill>
          <a:blip r:embed="rId3">
            <a:alphaModFix/>
          </a:blip>
          <a:stretch>
            <a:fillRect/>
          </a:stretch>
        </p:blipFill>
        <p:spPr>
          <a:xfrm>
            <a:off x="4324450" y="332516"/>
            <a:ext cx="3057300" cy="20388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descr="pasted-image.pdf" id="175" name="Google Shape;175;p22"/>
          <p:cNvPicPr preferRelativeResize="0"/>
          <p:nvPr/>
        </p:nvPicPr>
        <p:blipFill rotWithShape="1">
          <a:blip r:embed="rId4">
            <a:alphaModFix/>
          </a:blip>
          <a:srcRect b="0" l="0" r="0" t="0"/>
          <a:stretch/>
        </p:blipFill>
        <p:spPr>
          <a:xfrm>
            <a:off x="370404" y="332530"/>
            <a:ext cx="172996" cy="172996"/>
          </a:xfrm>
          <a:prstGeom prst="rect">
            <a:avLst/>
          </a:prstGeom>
          <a:noFill/>
          <a:ln>
            <a:noFill/>
          </a:ln>
        </p:spPr>
      </p:pic>
      <p:grpSp>
        <p:nvGrpSpPr>
          <p:cNvPr id="176" name="Google Shape;176;p22"/>
          <p:cNvGrpSpPr/>
          <p:nvPr/>
        </p:nvGrpSpPr>
        <p:grpSpPr>
          <a:xfrm>
            <a:off x="543400" y="505524"/>
            <a:ext cx="3057300" cy="4310326"/>
            <a:chOff x="7842213" y="1079699"/>
            <a:chExt cx="4076401" cy="5747101"/>
          </a:xfrm>
        </p:grpSpPr>
        <p:sp>
          <p:nvSpPr>
            <p:cNvPr id="177" name="Google Shape;177;p22"/>
            <p:cNvSpPr/>
            <p:nvPr/>
          </p:nvSpPr>
          <p:spPr>
            <a:xfrm>
              <a:off x="7842213" y="1079699"/>
              <a:ext cx="4076400" cy="8619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Problem Statement</a:t>
              </a:r>
              <a:endParaRPr b="1" sz="1100">
                <a:latin typeface="Spectral"/>
                <a:ea typeface="Spectral"/>
                <a:cs typeface="Spectral"/>
                <a:sym typeface="Spectral"/>
              </a:endParaRPr>
            </a:p>
          </p:txBody>
        </p:sp>
        <p:sp>
          <p:nvSpPr>
            <p:cNvPr id="178" name="Google Shape;178;p22"/>
            <p:cNvSpPr/>
            <p:nvPr/>
          </p:nvSpPr>
          <p:spPr>
            <a:xfrm>
              <a:off x="7842213" y="1719000"/>
              <a:ext cx="4076400" cy="5107800"/>
            </a:xfrm>
            <a:prstGeom prst="rect">
              <a:avLst/>
            </a:prstGeom>
            <a:noFill/>
            <a:ln>
              <a:noFill/>
            </a:ln>
          </p:spPr>
          <p:txBody>
            <a:bodyPr anchorCtr="0" anchor="ctr" bIns="34275" lIns="34275" spcFirstLastPara="1" rIns="34275" wrap="square" tIns="34275">
              <a:noAutofit/>
            </a:bodyPr>
            <a:lstStyle/>
            <a:p>
              <a:pPr indent="0" lvl="0" marL="0" rtl="0" algn="l">
                <a:lnSpc>
                  <a:spcPct val="115000"/>
                </a:lnSpc>
                <a:spcBef>
                  <a:spcPts val="1200"/>
                </a:spcBef>
                <a:spcAft>
                  <a:spcPts val="0"/>
                </a:spcAft>
                <a:buNone/>
              </a:pPr>
              <a:r>
                <a:rPr lang="en">
                  <a:solidFill>
                    <a:schemeClr val="dk2"/>
                  </a:solidFill>
                  <a:latin typeface="Spectral"/>
                  <a:ea typeface="Spectral"/>
                  <a:cs typeface="Spectral"/>
                  <a:sym typeface="Spectral"/>
                </a:rPr>
                <a:t>Given the importance of object detectors in critical applications, it is important that techniques are developed to protect these systems from malicious actors which could cause the model to make incorrect </a:t>
              </a:r>
              <a:r>
                <a:rPr lang="en">
                  <a:solidFill>
                    <a:schemeClr val="dk2"/>
                  </a:solidFill>
                  <a:latin typeface="Spectral"/>
                  <a:ea typeface="Spectral"/>
                  <a:cs typeface="Spectral"/>
                  <a:sym typeface="Spectral"/>
                </a:rPr>
                <a:t>inferences</a:t>
              </a:r>
              <a:endParaRPr>
                <a:solidFill>
                  <a:schemeClr val="dk2"/>
                </a:solidFill>
                <a:latin typeface="Spectral"/>
                <a:ea typeface="Spectral"/>
                <a:cs typeface="Spectral"/>
                <a:sym typeface="Spectral"/>
              </a:endParaRPr>
            </a:p>
            <a:p>
              <a:pPr indent="0" lvl="0" marL="0" rtl="0" algn="l">
                <a:lnSpc>
                  <a:spcPct val="115000"/>
                </a:lnSpc>
                <a:spcBef>
                  <a:spcPts val="1200"/>
                </a:spcBef>
                <a:spcAft>
                  <a:spcPts val="0"/>
                </a:spcAft>
                <a:buNone/>
              </a:pPr>
              <a:r>
                <a:t/>
              </a:r>
              <a:endParaRPr>
                <a:solidFill>
                  <a:schemeClr val="dk2"/>
                </a:solidFill>
                <a:latin typeface="Spectral"/>
                <a:ea typeface="Spectral"/>
                <a:cs typeface="Spectral"/>
                <a:sym typeface="Spectral"/>
              </a:endParaRPr>
            </a:p>
            <a:p>
              <a:pPr indent="0" lvl="0" marL="0" rtl="0" algn="l">
                <a:lnSpc>
                  <a:spcPct val="115000"/>
                </a:lnSpc>
                <a:spcBef>
                  <a:spcPts val="1200"/>
                </a:spcBef>
                <a:spcAft>
                  <a:spcPts val="1200"/>
                </a:spcAft>
                <a:buNone/>
              </a:pPr>
              <a:r>
                <a:rPr lang="en">
                  <a:solidFill>
                    <a:schemeClr val="dk2"/>
                  </a:solidFill>
                  <a:latin typeface="Spectral"/>
                  <a:ea typeface="Spectral"/>
                  <a:cs typeface="Spectral"/>
                  <a:sym typeface="Spectral"/>
                </a:rPr>
                <a:t>This project will evaluate to what extent </a:t>
              </a:r>
              <a:r>
                <a:rPr lang="en" u="sng">
                  <a:solidFill>
                    <a:schemeClr val="hlink"/>
                  </a:solidFill>
                  <a:latin typeface="Spectral"/>
                  <a:ea typeface="Spectral"/>
                  <a:cs typeface="Spectral"/>
                  <a:sym typeface="Spectral"/>
                  <a:hlinkClick r:id="rId5"/>
                </a:rPr>
                <a:t>DPatch</a:t>
              </a:r>
              <a:r>
                <a:rPr lang="en">
                  <a:solidFill>
                    <a:schemeClr val="dk2"/>
                  </a:solidFill>
                  <a:latin typeface="Spectral"/>
                  <a:ea typeface="Spectral"/>
                  <a:cs typeface="Spectral"/>
                  <a:sym typeface="Spectral"/>
                </a:rPr>
                <a:t>, a particular adversarial attack,  works to mislead object detectors</a:t>
              </a:r>
              <a:endParaRPr>
                <a:solidFill>
                  <a:schemeClr val="dk2"/>
                </a:solidFill>
                <a:latin typeface="Spectral"/>
                <a:ea typeface="Spectral"/>
                <a:cs typeface="Spectral"/>
                <a:sym typeface="Spectral"/>
              </a:endParaRPr>
            </a:p>
          </p:txBody>
        </p:sp>
      </p:grpSp>
      <p:sp>
        <p:nvSpPr>
          <p:cNvPr id="179" name="Google Shape;179;p22"/>
          <p:cNvSpPr/>
          <p:nvPr/>
        </p:nvSpPr>
        <p:spPr>
          <a:xfrm>
            <a:off x="7491613" y="4626179"/>
            <a:ext cx="2169600" cy="3114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sz="1100">
              <a:solidFill>
                <a:schemeClr val="accent1"/>
              </a:solidFill>
              <a:latin typeface="Spectral"/>
              <a:ea typeface="Spectral"/>
              <a:cs typeface="Spectral"/>
              <a:sym typeface="Spectral"/>
            </a:endParaRPr>
          </a:p>
        </p:txBody>
      </p:sp>
      <p:sp>
        <p:nvSpPr>
          <p:cNvPr id="180" name="Google Shape;180;p22"/>
          <p:cNvSpPr/>
          <p:nvPr/>
        </p:nvSpPr>
        <p:spPr>
          <a:xfrm>
            <a:off x="6763299" y="4626178"/>
            <a:ext cx="532500" cy="3114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06</a:t>
            </a:r>
            <a:endParaRPr i="0" sz="1100" u="none" cap="none" strike="noStrike">
              <a:solidFill>
                <a:schemeClr val="dk2"/>
              </a:solidFill>
              <a:latin typeface="Spectral"/>
              <a:ea typeface="Spectral"/>
              <a:cs typeface="Spectral"/>
              <a:sym typeface="Spectral"/>
            </a:endParaRPr>
          </a:p>
        </p:txBody>
      </p:sp>
      <p:sp>
        <p:nvSpPr>
          <p:cNvPr id="181" name="Google Shape;181;p22"/>
          <p:cNvSpPr/>
          <p:nvPr/>
        </p:nvSpPr>
        <p:spPr>
          <a:xfrm>
            <a:off x="7268951" y="4629278"/>
            <a:ext cx="186900" cy="3114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i="0" lang="en" sz="1100" u="none" cap="none" strike="noStrike">
                <a:solidFill>
                  <a:schemeClr val="accent1"/>
                </a:solidFill>
                <a:latin typeface="Spectral"/>
                <a:ea typeface="Spectral"/>
                <a:cs typeface="Spectral"/>
                <a:sym typeface="Spectral"/>
              </a:rPr>
              <a:t>/</a:t>
            </a:r>
            <a:endParaRPr i="0" sz="1100" u="none" cap="none" strike="noStrike">
              <a:solidFill>
                <a:schemeClr val="accent1"/>
              </a:solidFill>
              <a:latin typeface="Spectral"/>
              <a:ea typeface="Spectral"/>
              <a:cs typeface="Spectral"/>
              <a:sym typeface="Spectral"/>
            </a:endParaRPr>
          </a:p>
        </p:txBody>
      </p:sp>
      <p:pic>
        <p:nvPicPr>
          <p:cNvPr id="182" name="Google Shape;182;p22"/>
          <p:cNvPicPr preferRelativeResize="0"/>
          <p:nvPr/>
        </p:nvPicPr>
        <p:blipFill>
          <a:blip r:embed="rId6">
            <a:alphaModFix/>
          </a:blip>
          <a:stretch>
            <a:fillRect/>
          </a:stretch>
        </p:blipFill>
        <p:spPr>
          <a:xfrm>
            <a:off x="6239125" y="1756648"/>
            <a:ext cx="2451000" cy="1630200"/>
          </a:xfrm>
          <a:prstGeom prst="roundRect">
            <a:avLst>
              <a:gd fmla="val 16667" name="adj"/>
            </a:avLst>
          </a:prstGeom>
          <a:noFill/>
          <a:ln>
            <a:noFill/>
          </a:ln>
          <a:effectLst>
            <a:outerShdw blurRad="57150" rotWithShape="0" algn="bl" dir="5400000" dist="19050">
              <a:srgbClr val="000000">
                <a:alpha val="50000"/>
              </a:srgbClr>
            </a:outerShdw>
          </a:effectLst>
        </p:spPr>
      </p:pic>
      <p:pic>
        <p:nvPicPr>
          <p:cNvPr id="183" name="Google Shape;183;p22"/>
          <p:cNvPicPr preferRelativeResize="0"/>
          <p:nvPr/>
        </p:nvPicPr>
        <p:blipFill>
          <a:blip r:embed="rId7">
            <a:alphaModFix/>
          </a:blip>
          <a:stretch>
            <a:fillRect/>
          </a:stretch>
        </p:blipFill>
        <p:spPr>
          <a:xfrm>
            <a:off x="4629851" y="2995975"/>
            <a:ext cx="2446500" cy="1630200"/>
          </a:xfrm>
          <a:prstGeom prst="roundRect">
            <a:avLst>
              <a:gd fmla="val 16667" name="adj"/>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87" name="Shape 187"/>
        <p:cNvGrpSpPr/>
        <p:nvPr/>
      </p:nvGrpSpPr>
      <p:grpSpPr>
        <a:xfrm>
          <a:off x="0" y="0"/>
          <a:ext cx="0" cy="0"/>
          <a:chOff x="0" y="0"/>
          <a:chExt cx="0" cy="0"/>
        </a:xfrm>
      </p:grpSpPr>
      <p:grpSp>
        <p:nvGrpSpPr>
          <p:cNvPr id="188" name="Google Shape;188;p23"/>
          <p:cNvGrpSpPr/>
          <p:nvPr/>
        </p:nvGrpSpPr>
        <p:grpSpPr>
          <a:xfrm>
            <a:off x="466803" y="452546"/>
            <a:ext cx="7352273" cy="923329"/>
            <a:chOff x="1457569" y="2093829"/>
            <a:chExt cx="9803030" cy="1231105"/>
          </a:xfrm>
        </p:grpSpPr>
        <p:sp>
          <p:nvSpPr>
            <p:cNvPr id="189" name="Google Shape;189;p23"/>
            <p:cNvSpPr/>
            <p:nvPr/>
          </p:nvSpPr>
          <p:spPr>
            <a:xfrm>
              <a:off x="1683099" y="2319334"/>
              <a:ext cx="9577500" cy="1005600"/>
            </a:xfrm>
            <a:prstGeom prst="rect">
              <a:avLst/>
            </a:prstGeom>
            <a:noFill/>
            <a:ln>
              <a:noFill/>
            </a:ln>
          </p:spPr>
          <p:txBody>
            <a:bodyPr anchorCtr="0" anchor="t" bIns="34275" lIns="34275" spcFirstLastPara="1" rIns="34275" wrap="square" tIns="34275">
              <a:noAutofit/>
            </a:bodyPr>
            <a:lstStyle/>
            <a:p>
              <a:pPr indent="0" lvl="0" marL="0" marR="0" rtl="0" algn="l">
                <a:lnSpc>
                  <a:spcPct val="100000"/>
                </a:lnSpc>
                <a:spcBef>
                  <a:spcPts val="0"/>
                </a:spcBef>
                <a:spcAft>
                  <a:spcPts val="0"/>
                </a:spcAft>
                <a:buClr>
                  <a:schemeClr val="dk1"/>
                </a:buClr>
                <a:buSzPts val="1900"/>
                <a:buFont typeface="Arial"/>
                <a:buNone/>
              </a:pPr>
              <a:r>
                <a:rPr b="1" lang="en" sz="1900">
                  <a:solidFill>
                    <a:schemeClr val="dk1"/>
                  </a:solidFill>
                  <a:latin typeface="Spectral"/>
                  <a:ea typeface="Spectral"/>
                  <a:cs typeface="Spectral"/>
                  <a:sym typeface="Spectral"/>
                </a:rPr>
                <a:t>Object Detector Graphs</a:t>
              </a:r>
              <a:endParaRPr b="1" sz="1100">
                <a:latin typeface="Spectral"/>
                <a:ea typeface="Spectral"/>
                <a:cs typeface="Spectral"/>
                <a:sym typeface="Spectral"/>
              </a:endParaRPr>
            </a:p>
          </p:txBody>
        </p:sp>
        <p:pic>
          <p:nvPicPr>
            <p:cNvPr descr="pasted-image.pdf" id="190" name="Google Shape;190;p23"/>
            <p:cNvPicPr preferRelativeResize="0"/>
            <p:nvPr/>
          </p:nvPicPr>
          <p:blipFill rotWithShape="1">
            <a:blip r:embed="rId3">
              <a:alphaModFix/>
            </a:blip>
            <a:srcRect b="0" l="0" r="0" t="0"/>
            <a:stretch/>
          </p:blipFill>
          <p:spPr>
            <a:xfrm>
              <a:off x="1457569" y="2093829"/>
              <a:ext cx="225519" cy="225519"/>
            </a:xfrm>
            <a:prstGeom prst="rect">
              <a:avLst/>
            </a:prstGeom>
            <a:noFill/>
            <a:ln>
              <a:noFill/>
            </a:ln>
          </p:spPr>
        </p:pic>
      </p:grpSp>
      <p:cxnSp>
        <p:nvCxnSpPr>
          <p:cNvPr id="191" name="Google Shape;191;p23"/>
          <p:cNvCxnSpPr/>
          <p:nvPr/>
        </p:nvCxnSpPr>
        <p:spPr>
          <a:xfrm>
            <a:off x="33913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92" name="Google Shape;192;p23"/>
          <p:cNvCxnSpPr/>
          <p:nvPr/>
        </p:nvCxnSpPr>
        <p:spPr>
          <a:xfrm>
            <a:off x="8799842" y="-391683"/>
            <a:ext cx="0" cy="5927100"/>
          </a:xfrm>
          <a:prstGeom prst="straightConnector1">
            <a:avLst/>
          </a:prstGeom>
          <a:noFill/>
          <a:ln cap="flat" cmpd="sng" w="9525">
            <a:solidFill>
              <a:schemeClr val="lt2"/>
            </a:solidFill>
            <a:prstDash val="dash"/>
            <a:miter lim="8000"/>
            <a:headEnd len="sm" w="sm" type="none"/>
            <a:tailEnd len="sm" w="sm" type="none"/>
          </a:ln>
        </p:spPr>
      </p:cxnSp>
      <p:cxnSp>
        <p:nvCxnSpPr>
          <p:cNvPr id="193" name="Google Shape;193;p23"/>
          <p:cNvCxnSpPr/>
          <p:nvPr/>
        </p:nvCxnSpPr>
        <p:spPr>
          <a:xfrm>
            <a:off x="4572088" y="-4411201"/>
            <a:ext cx="0" cy="9508200"/>
          </a:xfrm>
          <a:prstGeom prst="straightConnector1">
            <a:avLst/>
          </a:prstGeom>
          <a:noFill/>
          <a:ln cap="flat" cmpd="sng" w="9525">
            <a:solidFill>
              <a:schemeClr val="lt2"/>
            </a:solidFill>
            <a:prstDash val="dash"/>
            <a:miter lim="8000"/>
            <a:headEnd len="sm" w="sm" type="none"/>
            <a:tailEnd len="sm" w="sm" type="none"/>
          </a:ln>
        </p:spPr>
      </p:cxnSp>
      <p:cxnSp>
        <p:nvCxnSpPr>
          <p:cNvPr id="194" name="Google Shape;194;p23"/>
          <p:cNvCxnSpPr/>
          <p:nvPr/>
        </p:nvCxnSpPr>
        <p:spPr>
          <a:xfrm>
            <a:off x="4572088" y="46499"/>
            <a:ext cx="0" cy="9508200"/>
          </a:xfrm>
          <a:prstGeom prst="straightConnector1">
            <a:avLst/>
          </a:prstGeom>
          <a:noFill/>
          <a:ln cap="flat" cmpd="sng" w="9525">
            <a:solidFill>
              <a:schemeClr val="lt2"/>
            </a:solidFill>
            <a:prstDash val="dash"/>
            <a:miter lim="8000"/>
            <a:headEnd len="sm" w="sm" type="none"/>
            <a:tailEnd len="sm" w="sm" type="none"/>
          </a:ln>
        </p:spPr>
      </p:cxnSp>
      <p:sp>
        <p:nvSpPr>
          <p:cNvPr id="195" name="Google Shape;195;p23"/>
          <p:cNvSpPr/>
          <p:nvPr/>
        </p:nvSpPr>
        <p:spPr>
          <a:xfrm>
            <a:off x="7586317" y="4507926"/>
            <a:ext cx="2169600" cy="289800"/>
          </a:xfrm>
          <a:prstGeom prst="rect">
            <a:avLst/>
          </a:prstGeom>
          <a:noFill/>
          <a:ln>
            <a:noFill/>
          </a:ln>
        </p:spPr>
        <p:txBody>
          <a:bodyPr anchorCtr="0" anchor="b" bIns="34275" lIns="34275" spcFirstLastPara="1" rIns="34275" wrap="square" tIns="34275">
            <a:noAutofit/>
          </a:bodyPr>
          <a:lstStyle/>
          <a:p>
            <a:pPr indent="0" lvl="0" marL="0" marR="0" rtl="0" algn="l">
              <a:lnSpc>
                <a:spcPct val="90000"/>
              </a:lnSpc>
              <a:spcBef>
                <a:spcPts val="0"/>
              </a:spcBef>
              <a:spcAft>
                <a:spcPts val="0"/>
              </a:spcAft>
              <a:buClr>
                <a:schemeClr val="accent1"/>
              </a:buClr>
              <a:buSzPts val="1100"/>
              <a:buFont typeface="Arial"/>
              <a:buNone/>
            </a:pPr>
            <a:r>
              <a:rPr lang="en" sz="1100">
                <a:solidFill>
                  <a:schemeClr val="accent1"/>
                </a:solidFill>
                <a:latin typeface="Spectral"/>
                <a:ea typeface="Spectral"/>
                <a:cs typeface="Spectral"/>
                <a:sym typeface="Spectral"/>
              </a:rPr>
              <a:t>Design Overview</a:t>
            </a:r>
            <a:endParaRPr i="0" sz="1100" u="none" cap="none" strike="noStrike">
              <a:solidFill>
                <a:schemeClr val="accent1"/>
              </a:solidFill>
              <a:latin typeface="Spectral"/>
              <a:ea typeface="Spectral"/>
              <a:cs typeface="Spectral"/>
              <a:sym typeface="Spectral"/>
            </a:endParaRPr>
          </a:p>
        </p:txBody>
      </p:sp>
      <p:sp>
        <p:nvSpPr>
          <p:cNvPr id="196" name="Google Shape;196;p23"/>
          <p:cNvSpPr/>
          <p:nvPr/>
        </p:nvSpPr>
        <p:spPr>
          <a:xfrm>
            <a:off x="6858000" y="4507925"/>
            <a:ext cx="5325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dk2"/>
              </a:buClr>
              <a:buSzPts val="1100"/>
              <a:buFont typeface="Arial"/>
              <a:buNone/>
            </a:pPr>
            <a:r>
              <a:rPr lang="en" sz="1100">
                <a:solidFill>
                  <a:schemeClr val="dk2"/>
                </a:solidFill>
                <a:latin typeface="Spectral"/>
                <a:ea typeface="Spectral"/>
                <a:cs typeface="Spectral"/>
                <a:sym typeface="Spectral"/>
              </a:rPr>
              <a:t>07</a:t>
            </a:r>
            <a:endParaRPr i="0" sz="1100" u="none" cap="none" strike="noStrike">
              <a:solidFill>
                <a:schemeClr val="dk2"/>
              </a:solidFill>
              <a:latin typeface="Spectral"/>
              <a:ea typeface="Spectral"/>
              <a:cs typeface="Spectral"/>
              <a:sym typeface="Spectral"/>
            </a:endParaRPr>
          </a:p>
        </p:txBody>
      </p:sp>
      <p:sp>
        <p:nvSpPr>
          <p:cNvPr id="197" name="Google Shape;197;p23"/>
          <p:cNvSpPr/>
          <p:nvPr/>
        </p:nvSpPr>
        <p:spPr>
          <a:xfrm>
            <a:off x="7363654" y="4510811"/>
            <a:ext cx="186900" cy="289800"/>
          </a:xfrm>
          <a:prstGeom prst="rect">
            <a:avLst/>
          </a:prstGeom>
          <a:noFill/>
          <a:ln>
            <a:noFill/>
          </a:ln>
        </p:spPr>
        <p:txBody>
          <a:bodyPr anchorCtr="0" anchor="b" bIns="34275" lIns="34275" spcFirstLastPara="1" rIns="34275" wrap="square" tIns="34275">
            <a:noAutofit/>
          </a:bodyPr>
          <a:lstStyle/>
          <a:p>
            <a:pPr indent="0" lvl="0" marL="0" marR="0" rtl="0" algn="r">
              <a:lnSpc>
                <a:spcPct val="90000"/>
              </a:lnSpc>
              <a:spcBef>
                <a:spcPts val="0"/>
              </a:spcBef>
              <a:spcAft>
                <a:spcPts val="0"/>
              </a:spcAft>
              <a:buClr>
                <a:schemeClr val="accent1"/>
              </a:buClr>
              <a:buSzPts val="1100"/>
              <a:buFont typeface="Arial"/>
              <a:buNone/>
            </a:pPr>
            <a:r>
              <a:rPr b="0" i="0" lang="en" sz="1100" u="none" cap="none" strike="noStrike">
                <a:solidFill>
                  <a:schemeClr val="accent1"/>
                </a:solidFill>
                <a:latin typeface="Arial"/>
                <a:ea typeface="Arial"/>
                <a:cs typeface="Arial"/>
                <a:sym typeface="Arial"/>
              </a:rPr>
              <a:t>/</a:t>
            </a:r>
            <a:endParaRPr b="0" i="0" sz="1100" u="none" cap="none" strike="noStrike">
              <a:solidFill>
                <a:schemeClr val="accent1"/>
              </a:solidFill>
              <a:latin typeface="Calibri"/>
              <a:ea typeface="Calibri"/>
              <a:cs typeface="Calibri"/>
              <a:sym typeface="Calibri"/>
            </a:endParaRPr>
          </a:p>
        </p:txBody>
      </p:sp>
      <p:sp>
        <p:nvSpPr>
          <p:cNvPr id="198" name="Google Shape;198;p23"/>
          <p:cNvSpPr txBox="1"/>
          <p:nvPr/>
        </p:nvSpPr>
        <p:spPr>
          <a:xfrm>
            <a:off x="6217450" y="4034400"/>
            <a:ext cx="212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pic>
        <p:nvPicPr>
          <p:cNvPr id="199" name="Google Shape;199;p23"/>
          <p:cNvPicPr preferRelativeResize="0"/>
          <p:nvPr/>
        </p:nvPicPr>
        <p:blipFill>
          <a:blip r:embed="rId4">
            <a:alphaModFix/>
          </a:blip>
          <a:stretch>
            <a:fillRect/>
          </a:stretch>
        </p:blipFill>
        <p:spPr>
          <a:xfrm>
            <a:off x="970387" y="1029725"/>
            <a:ext cx="7198198" cy="3599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pic>
        <p:nvPicPr>
          <p:cNvPr id="204" name="Google Shape;204;p24"/>
          <p:cNvPicPr preferRelativeResize="0"/>
          <p:nvPr>
            <p:ph idx="2" type="pic"/>
          </p:nvPr>
        </p:nvPicPr>
        <p:blipFill rotWithShape="1">
          <a:blip r:embed="rId3">
            <a:alphaModFix/>
          </a:blip>
          <a:srcRect b="12495" l="0" r="0" t="12502"/>
          <a:stretch/>
        </p:blipFill>
        <p:spPr>
          <a:xfrm>
            <a:off x="553463" y="311325"/>
            <a:ext cx="8037074" cy="4520851"/>
          </a:xfrm>
          <a:prstGeom prst="rect">
            <a:avLst/>
          </a:prstGeom>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